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75" r:id="rId5"/>
    <p:sldId id="263" r:id="rId6"/>
    <p:sldId id="261" r:id="rId7"/>
    <p:sldId id="264" r:id="rId8"/>
    <p:sldId id="273" r:id="rId9"/>
    <p:sldId id="260" r:id="rId10"/>
    <p:sldId id="274" r:id="rId11"/>
    <p:sldId id="272" r:id="rId12"/>
    <p:sldId id="262" r:id="rId13"/>
    <p:sldId id="259" r:id="rId14"/>
    <p:sldId id="257" r:id="rId15"/>
    <p:sldId id="278" r:id="rId16"/>
    <p:sldId id="266" r:id="rId17"/>
    <p:sldId id="280" r:id="rId18"/>
    <p:sldId id="294" r:id="rId19"/>
    <p:sldId id="295" r:id="rId20"/>
    <p:sldId id="290" r:id="rId21"/>
    <p:sldId id="291" r:id="rId22"/>
    <p:sldId id="292" r:id="rId23"/>
    <p:sldId id="293" r:id="rId24"/>
    <p:sldId id="296" r:id="rId25"/>
    <p:sldId id="297" r:id="rId26"/>
    <p:sldId id="270" r:id="rId27"/>
    <p:sldId id="276" r:id="rId28"/>
    <p:sldId id="277" r:id="rId29"/>
    <p:sldId id="265" r:id="rId30"/>
    <p:sldId id="298" r:id="rId31"/>
    <p:sldId id="267" r:id="rId32"/>
    <p:sldId id="279" r:id="rId33"/>
    <p:sldId id="284" r:id="rId34"/>
    <p:sldId id="285" r:id="rId35"/>
    <p:sldId id="286" r:id="rId36"/>
    <p:sldId id="288" r:id="rId37"/>
    <p:sldId id="287" r:id="rId38"/>
    <p:sldId id="289" r:id="rId39"/>
    <p:sldId id="281" r:id="rId40"/>
    <p:sldId id="282" r:id="rId41"/>
    <p:sldId id="299" r:id="rId42"/>
    <p:sldId id="300" r:id="rId43"/>
    <p:sldId id="301" r:id="rId44"/>
    <p:sldId id="307" r:id="rId45"/>
    <p:sldId id="302" r:id="rId46"/>
    <p:sldId id="303" r:id="rId47"/>
    <p:sldId id="304" r:id="rId48"/>
    <p:sldId id="306" r:id="rId4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3" autoAdjust="0"/>
    <p:restoredTop sz="82424" autoAdjust="0"/>
  </p:normalViewPr>
  <p:slideViewPr>
    <p:cSldViewPr snapToGrid="0">
      <p:cViewPr>
        <p:scale>
          <a:sx n="60" d="100"/>
          <a:sy n="60" d="100"/>
        </p:scale>
        <p:origin x="-1782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99" d="100"/>
          <a:sy n="99" d="100"/>
        </p:scale>
        <p:origin x="18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pt-BR" sz="1200"/>
            </a:lvl1pPr>
          </a:lstStyle>
          <a:p>
            <a:fld id="{CB811AD2-DC47-49FD-AD38-68A08A260DB4}" type="datetime1">
              <a:rPr lang="pt-BR" smtClean="0"/>
              <a:t>13/11/2014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pt-BR" sz="1200"/>
            </a:lvl1pPr>
          </a:lstStyle>
          <a:p>
            <a:fld id="{DA6FC261-E491-4C42-A663-B95247CC46D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pt-BR" sz="1200"/>
            </a:lvl1pPr>
          </a:lstStyle>
          <a:p>
            <a:fld id="{894CD683-88C5-4DF8-A3AC-AA9F0B908E88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pt-BR" sz="1200"/>
            </a:lvl1pPr>
          </a:lstStyle>
          <a:p>
            <a:fld id="{333E963C-1534-4F8D-B2A7-66D81AA2595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88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1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28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42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0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9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45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 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181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50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 latinLnBrk="0">
              <a:defRPr lang="pt-BR" sz="7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 latinLnBrk="0">
              <a:buNone/>
              <a:defRPr lang="pt-BR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A4A35-F27B-47E8-8ADD-7F8A1B6A954B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 latinLnBrk="0">
              <a:defRPr lang="pt-BR" sz="24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pt-BR" sz="16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 latinLnBrk="0">
              <a:buNone/>
              <a:defRPr lang="pt-BR" sz="12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7601-960A-4AF8-A277-D1144B87C553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 latinLnBrk="0">
              <a:defRPr lang="pt-BR"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1AE46F-EA43-4DC7-A639-E1AB6FFA2DD8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pt-BR" sz="18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 latinLnBrk="0">
              <a:defRPr lang="pt-BR"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40287B-EF17-4C67-ACE0-B36A2EBE808A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pt-BR" sz="18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latinLnBrk="0">
              <a:defRPr lang="pt-BR" sz="1400" cap="sm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pt-BR" dirty="0"/>
              <a:t>Clique para editar o texto mestre</a:t>
            </a:r>
          </a:p>
        </p:txBody>
      </p:sp>
      <p:sp>
        <p:nvSpPr>
          <p:cNvPr id="12" name="Caixa de Texto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 latinLnBrk="0">
              <a:defRPr lang="pt-BR"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pt-BR" dirty="0"/>
              <a:t>“</a:t>
            </a:r>
          </a:p>
        </p:txBody>
      </p:sp>
      <p:sp>
        <p:nvSpPr>
          <p:cNvPr id="15" name="Caixa de Texto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 latinLnBrk="0">
              <a:defRPr lang="pt-BR"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pt-BR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ão de Identific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 latinLnBrk="0">
              <a:defRPr lang="pt-BR" sz="4000" b="0" cap="none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 latinLnBrk="0">
              <a:buNone/>
              <a:defRPr lang="pt-BR"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FEF4B-A53B-4BA4-B51D-429887B515B7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da Co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 latinLnBrk="0">
              <a:defRPr lang="pt-BR"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FF9172-BE89-4723-8FF0-CDC9C2DBA24C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pt-BR" sz="18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9" name="Caixa de Texto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 latinLnBrk="0">
              <a:defRPr lang="pt-BR"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pt-BR" dirty="0"/>
              <a:t>“</a:t>
            </a:r>
          </a:p>
        </p:txBody>
      </p:sp>
      <p:sp>
        <p:nvSpPr>
          <p:cNvPr id="15" name="Caixa de Texto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lvl="0" algn="r" latinLnBrk="0">
              <a:defRPr lang="pt-BR"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pt-BR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 latinLnBrk="0">
              <a:defRPr lang="pt-BR"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C0BCA-9062-4A75-BA28-771CB62EAE2C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pt-BR" sz="18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pt-BR" sz="3100" b="0" i="0" kern="1200" cap="none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4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pt-BR" sz="20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pt-BR" sz="20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4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pt-BR" sz="20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cxnSp>
        <p:nvCxnSpPr>
          <p:cNvPr id="17" name="Conector de Linha Reta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Linha Reta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pt-BR" sz="14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pt-BR" sz="14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pt-BR" sz="14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7DA6A2-4313-4EF9-A140-5F03F61DCC56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4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pt-BR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pt-BR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4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pt-BR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pt-BR" sz="14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pt-BR" sz="14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pt-BR" sz="14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9" name="Espaço Reservado para Imagem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pt-BR" sz="16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30" name="Espaço Reservado para Imagem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pt-BR" sz="16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31" name="Espaço Reservado para Imagem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pt-BR" sz="16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cxnSp>
        <p:nvCxnSpPr>
          <p:cNvPr id="19" name="Conector de Linha Reta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Linha Reta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56C14-42D6-467D-8F12-7CD890697BB0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F95573-B454-4834-B3B1-80515EBD851A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B25FD6-A324-4242-ACE5-64ACB3DF8A26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2E5D2-5F8A-470E-8A31-AA49A2F7AAFC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 latinLnBrk="0">
              <a:defRPr lang="pt-BR" sz="4000" b="0" cap="none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 latinLnBrk="0">
              <a:buNone/>
              <a:defRPr lang="pt-BR"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10FB38-9348-4C0E-B9E8-AC92E9AC96F7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 latinLnBrk="0">
              <a:defRPr lang="pt-BR" sz="1800"/>
            </a:lvl1pPr>
            <a:lvl2pPr latinLnBrk="0">
              <a:defRPr lang="pt-BR" sz="1600"/>
            </a:lvl2pPr>
            <a:lvl3pPr latinLnBrk="0">
              <a:defRPr lang="pt-BR" sz="1400"/>
            </a:lvl3pPr>
            <a:lvl4pPr latinLnBrk="0">
              <a:defRPr lang="pt-BR" sz="1200"/>
            </a:lvl4pPr>
            <a:lvl5pPr latinLnBrk="0">
              <a:defRPr lang="pt-BR" sz="1200"/>
            </a:lvl5pPr>
            <a:lvl6pPr latinLnBrk="0">
              <a:defRPr lang="pt-BR" sz="1200"/>
            </a:lvl6pPr>
            <a:lvl7pPr latinLnBrk="0">
              <a:defRPr lang="pt-BR" sz="1200"/>
            </a:lvl7pPr>
            <a:lvl8pPr latinLnBrk="0">
              <a:defRPr lang="pt-BR" sz="1200"/>
            </a:lvl8pPr>
            <a:lvl9pPr latinLnBrk="0">
              <a:defRPr lang="pt-BR" sz="12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 latinLnBrk="0">
              <a:defRPr lang="pt-BR" sz="1800"/>
            </a:lvl1pPr>
            <a:lvl2pPr latinLnBrk="0">
              <a:defRPr lang="pt-BR" sz="1600"/>
            </a:lvl2pPr>
            <a:lvl3pPr latinLnBrk="0">
              <a:defRPr lang="pt-BR" sz="1400"/>
            </a:lvl3pPr>
            <a:lvl4pPr latinLnBrk="0">
              <a:defRPr lang="pt-BR" sz="1200"/>
            </a:lvl4pPr>
            <a:lvl5pPr latinLnBrk="0">
              <a:defRPr lang="pt-BR" sz="1200"/>
            </a:lvl5pPr>
            <a:lvl6pPr latinLnBrk="0">
              <a:defRPr lang="pt-BR" sz="1200"/>
            </a:lvl6pPr>
            <a:lvl7pPr latinLnBrk="0">
              <a:defRPr lang="pt-BR" sz="1200"/>
            </a:lvl7pPr>
            <a:lvl8pPr latinLnBrk="0">
              <a:defRPr lang="pt-BR" sz="1200"/>
            </a:lvl8pPr>
            <a:lvl9pPr latinLnBrk="0">
              <a:defRPr lang="pt-BR" sz="12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7C2F-73D9-41AD-8526-E8511429FE88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pt-BR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 latinLnBrk="0">
              <a:defRPr lang="pt-BR" sz="1800"/>
            </a:lvl1pPr>
            <a:lvl2pPr latinLnBrk="0">
              <a:defRPr lang="pt-BR" sz="1600"/>
            </a:lvl2pPr>
            <a:lvl3pPr latinLnBrk="0">
              <a:defRPr lang="pt-BR" sz="1400"/>
            </a:lvl3pPr>
            <a:lvl4pPr latinLnBrk="0">
              <a:defRPr lang="pt-BR" sz="1200"/>
            </a:lvl4pPr>
            <a:lvl5pPr latinLnBrk="0">
              <a:defRPr lang="pt-BR" sz="1200"/>
            </a:lvl5pPr>
            <a:lvl6pPr latinLnBrk="0">
              <a:defRPr lang="pt-BR" sz="1200"/>
            </a:lvl6pPr>
            <a:lvl7pPr latinLnBrk="0">
              <a:defRPr lang="pt-BR" sz="1200"/>
            </a:lvl7pPr>
            <a:lvl8pPr latinLnBrk="0">
              <a:defRPr lang="pt-BR" sz="1200"/>
            </a:lvl8pPr>
            <a:lvl9pPr latinLnBrk="0">
              <a:defRPr lang="pt-BR" sz="12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pt-BR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 latinLnBrk="0">
              <a:defRPr lang="pt-BR" sz="1800"/>
            </a:lvl1pPr>
            <a:lvl2pPr latinLnBrk="0">
              <a:defRPr lang="pt-BR" sz="1600"/>
            </a:lvl2pPr>
            <a:lvl3pPr latinLnBrk="0">
              <a:defRPr lang="pt-BR" sz="1400"/>
            </a:lvl3pPr>
            <a:lvl4pPr latinLnBrk="0">
              <a:defRPr lang="pt-BR" sz="1200"/>
            </a:lvl4pPr>
            <a:lvl5pPr latinLnBrk="0">
              <a:defRPr lang="pt-BR" sz="1200"/>
            </a:lvl5pPr>
            <a:lvl6pPr latinLnBrk="0">
              <a:defRPr lang="pt-BR" sz="1200"/>
            </a:lvl6pPr>
            <a:lvl7pPr latinLnBrk="0">
              <a:defRPr lang="pt-BR" sz="1200"/>
            </a:lvl7pPr>
            <a:lvl8pPr latinLnBrk="0">
              <a:defRPr lang="pt-BR" sz="1200"/>
            </a:lvl8pPr>
            <a:lvl9pPr latinLnBrk="0">
              <a:defRPr lang="pt-BR" sz="12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F31F3-644F-4071-AC02-8F694EF95D49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E657DD-975A-4F67-B218-0ADC3C0288C0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19D0F9-F813-4917-97F4-5A8BC6AD25A6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 latinLnBrk="0">
              <a:defRPr lang="pt-BR" sz="24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 latinLnBrk="0">
              <a:buNone/>
              <a:defRPr lang="pt-BR" sz="14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7BD10-8D7D-4B00-B3A6-6B5E403ADCEB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 latinLnBrk="0">
              <a:defRPr lang="pt-BR" sz="36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pt-BR" sz="16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 latinLnBrk="0">
              <a:buNone/>
              <a:defRPr lang="pt-BR" sz="14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E808F-7078-43B3-B7AB-832E4412D524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latinLnBrk="0">
              <a:defRPr lang="pt-BR"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C9172C-3E2C-42D0-A3F8-285D98BFE9F7}" type="datetime1">
              <a:rPr lang="pt-BR" smtClean="0"/>
              <a:pPr/>
              <a:t>13/11/2014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latinLnBrk="0">
              <a:defRPr lang="pt-BR"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pt-BR" smtClean="0"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lang="pt-BR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lang="pt-BR">
          <a:solidFill>
            <a:schemeClr val="tx2"/>
          </a:solidFill>
        </a:defRPr>
      </a:lvl2pPr>
      <a:lvl3pPr eaLnBrk="1" latinLnBrk="0" hangingPunct="1">
        <a:defRPr lang="pt-BR">
          <a:solidFill>
            <a:schemeClr val="tx2"/>
          </a:solidFill>
        </a:defRPr>
      </a:lvl3pPr>
      <a:lvl4pPr eaLnBrk="1" latinLnBrk="0" hangingPunct="1">
        <a:defRPr lang="pt-BR">
          <a:solidFill>
            <a:schemeClr val="tx2"/>
          </a:solidFill>
        </a:defRPr>
      </a:lvl4pPr>
      <a:lvl5pPr eaLnBrk="1" latinLnBrk="0" hangingPunct="1">
        <a:defRPr lang="pt-BR">
          <a:solidFill>
            <a:schemeClr val="tx2"/>
          </a:solidFill>
        </a:defRPr>
      </a:lvl5pPr>
      <a:lvl6pPr eaLnBrk="1" latinLnBrk="0" hangingPunct="1">
        <a:defRPr lang="pt-BR">
          <a:solidFill>
            <a:schemeClr val="tx2"/>
          </a:solidFill>
        </a:defRPr>
      </a:lvl6pPr>
      <a:lvl7pPr eaLnBrk="1" latinLnBrk="0" hangingPunct="1">
        <a:defRPr lang="pt-BR">
          <a:solidFill>
            <a:schemeClr val="tx2"/>
          </a:solidFill>
        </a:defRPr>
      </a:lvl7pPr>
      <a:lvl8pPr eaLnBrk="1" latinLnBrk="0" hangingPunct="1">
        <a:defRPr lang="pt-BR">
          <a:solidFill>
            <a:schemeClr val="tx2"/>
          </a:solidFill>
        </a:defRPr>
      </a:lvl8pPr>
      <a:lvl9pPr eaLnBrk="1" latinLnBrk="0" hangingPunct="1">
        <a:defRPr lang="pt-BR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pt-BR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pt-BR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pt-BR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pt-BR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pt-BR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pt-BR"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pt-BR"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pt-BR"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pt-BR"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pt-BR"/>
      </a:defPPr>
      <a:lvl1pPr marL="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1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5.xml"/><Relationship Id="rId4" Type="http://schemas.openxmlformats.org/officeDocument/2006/relationships/slide" Target="slide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parte%20pr&#225;tica%20pronta/Projecto%20Curricular%20das%20Turmas%20%20%20%20%202014-%202015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parte%20pr&#225;tica%20pronta/Metodologia%20do%20jardim%20A%20Magia%20do%20Futuro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parte%20pr&#225;tica%20pronta/Plano%20Anual%20de%20Actividades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parte%20pr&#225;tica%20pronta/FICHA%203%20ANOS%5b2%5d.do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3253" y="514409"/>
            <a:ext cx="9085439" cy="1178396"/>
          </a:xfrm>
        </p:spPr>
        <p:txBody>
          <a:bodyPr/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>Empreendedorismo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95453" y="5681472"/>
            <a:ext cx="2496547" cy="1074304"/>
          </a:xfrm>
        </p:spPr>
        <p:txBody>
          <a:bodyPr>
            <a:normAutofit fontScale="55000" lnSpcReduction="20000"/>
          </a:bodyPr>
          <a:lstStyle/>
          <a:p>
            <a:r>
              <a:rPr lang="pt-PT" dirty="0" smtClean="0"/>
              <a:t>Trabalho realizado por:</a:t>
            </a:r>
          </a:p>
          <a:p>
            <a:pPr marL="342900" indent="-342900">
              <a:buFont typeface="Arial" charset="0"/>
              <a:buChar char="•"/>
            </a:pPr>
            <a:r>
              <a:rPr lang="pt-PT" dirty="0" smtClean="0"/>
              <a:t>Debora rei nº5</a:t>
            </a:r>
          </a:p>
          <a:p>
            <a:pPr marL="342900" indent="-342900">
              <a:buFont typeface="Arial" charset="0"/>
              <a:buChar char="•"/>
            </a:pPr>
            <a:r>
              <a:rPr lang="pt-PT" dirty="0" smtClean="0"/>
              <a:t>Diana fragoso nº6</a:t>
            </a:r>
          </a:p>
          <a:p>
            <a:pPr marL="342900" indent="-342900">
              <a:buFont typeface="Arial" charset="0"/>
              <a:buChar char="•"/>
            </a:pPr>
            <a:r>
              <a:rPr lang="pt-PT" dirty="0" smtClean="0"/>
              <a:t>Márcia ribeiro nº9</a:t>
            </a:r>
            <a:endParaRPr lang="pt-PT" dirty="0"/>
          </a:p>
        </p:txBody>
      </p:sp>
      <p:pic>
        <p:nvPicPr>
          <p:cNvPr id="1026" name="Picture 2" descr="https://catracalivre.com.br/wp-content/uploads/2014/10/empreendedor-sucesso-10passos-0508-800x56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6"/>
          <a:stretch/>
        </p:blipFill>
        <p:spPr bwMode="auto">
          <a:xfrm>
            <a:off x="1795973" y="2084832"/>
            <a:ext cx="7620000" cy="3596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961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518"/>
          </a:xfrm>
        </p:spPr>
      </p:pic>
      <p:sp>
        <p:nvSpPr>
          <p:cNvPr id="9" name="Oval 8"/>
          <p:cNvSpPr/>
          <p:nvPr/>
        </p:nvSpPr>
        <p:spPr>
          <a:xfrm>
            <a:off x="550984" y="4501662"/>
            <a:ext cx="504093" cy="457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215660" y="2215657"/>
            <a:ext cx="545855" cy="327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>
            <a:spLocks noGrp="1"/>
          </p:cNvSpPr>
          <p:nvPr>
            <p:ph type="ctrTitle"/>
          </p:nvPr>
        </p:nvSpPr>
        <p:spPr>
          <a:xfrm>
            <a:off x="656493" y="4407877"/>
            <a:ext cx="11652738" cy="2731477"/>
          </a:xfrm>
        </p:spPr>
        <p:txBody>
          <a:bodyPr/>
          <a:lstStyle/>
          <a:p>
            <a:r>
              <a:rPr lang="pt-PT" dirty="0" smtClean="0"/>
              <a:t>	</a:t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    </a:t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        </a:t>
            </a:r>
            <a:r>
              <a:rPr lang="pt-PT" sz="5400" dirty="0" smtClean="0"/>
              <a:t>Jardim-de-infância</a:t>
            </a:r>
            <a:r>
              <a:rPr lang="pt-PT" dirty="0" smtClean="0"/>
              <a:t>  </a:t>
            </a:r>
            <a:br>
              <a:rPr lang="pt-PT" dirty="0" smtClean="0"/>
            </a:br>
            <a:r>
              <a:rPr lang="pt-PT" dirty="0" smtClean="0"/>
              <a:t>     </a:t>
            </a:r>
            <a:r>
              <a:rPr lang="pt-PT" sz="6600" dirty="0" smtClean="0"/>
              <a:t>A </a:t>
            </a:r>
            <a:r>
              <a:rPr lang="pt-PT" sz="6600" dirty="0"/>
              <a:t>magia do Futuro</a:t>
            </a:r>
            <a:r>
              <a:rPr lang="pt-PT" sz="6600" dirty="0" smtClean="0"/>
              <a:t>*</a:t>
            </a:r>
            <a:r>
              <a:rPr lang="pt-BR" sz="6600" dirty="0" smtClean="0"/>
              <a:t/>
            </a:r>
            <a:br>
              <a:rPr lang="pt-BR" sz="6600" dirty="0" smtClean="0"/>
            </a:br>
            <a:r>
              <a:rPr lang="pt-BR" sz="6600" dirty="0" smtClean="0"/>
              <a:t>     </a:t>
            </a:r>
            <a:r>
              <a:rPr lang="pt-PT" sz="2800" b="1" dirty="0" smtClean="0"/>
              <a:t>“</a:t>
            </a:r>
            <a:r>
              <a:rPr lang="pt-PT" sz="2800" b="1" dirty="0"/>
              <a:t>Não se pode falar de educação, sem amor ”</a:t>
            </a:r>
            <a:r>
              <a:rPr lang="pt-PT" sz="6000" b="1" dirty="0"/>
              <a:t/>
            </a:r>
            <a:br>
              <a:rPr lang="pt-PT" sz="6000" b="1" dirty="0"/>
            </a:br>
            <a:r>
              <a:rPr lang="pt-PT" sz="6600" dirty="0"/>
              <a:t> </a:t>
            </a:r>
            <a:br>
              <a:rPr lang="pt-PT" sz="6600" dirty="0"/>
            </a:br>
            <a:endParaRPr lang="pt-BR" sz="6600" dirty="0"/>
          </a:p>
        </p:txBody>
      </p:sp>
      <p:pic>
        <p:nvPicPr>
          <p:cNvPr id="11" name="Imagem 10" descr="C:\Users\a22800\Desktop\estrelas-autoportantes-bebe-menino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33" y="1800769"/>
            <a:ext cx="1091711" cy="11569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/>
          <p:cNvSpPr/>
          <p:nvPr/>
        </p:nvSpPr>
        <p:spPr>
          <a:xfrm>
            <a:off x="1266093" y="1543408"/>
            <a:ext cx="790574" cy="4843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 descr="C:\Users\a22800\Desktop\estrelas-autoportantes-filha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55" y="1028326"/>
            <a:ext cx="14668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736" y="990992"/>
            <a:ext cx="9404723" cy="1400530"/>
          </a:xfrm>
        </p:spPr>
        <p:txBody>
          <a:bodyPr/>
          <a:lstStyle/>
          <a:p>
            <a:r>
              <a:rPr lang="pt-PT" dirty="0" smtClean="0"/>
              <a:t>Localização</a:t>
            </a:r>
            <a:endParaRPr lang="pt-PT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1" y="2391522"/>
            <a:ext cx="5037165" cy="3648736"/>
          </a:xfrm>
          <a:prstGeom prst="rect">
            <a:avLst/>
          </a:prstGeom>
        </p:spPr>
      </p:pic>
      <p:sp>
        <p:nvSpPr>
          <p:cNvPr id="7" name="Retângulo 4"/>
          <p:cNvSpPr>
            <a:spLocks noGrp="1"/>
          </p:cNvSpPr>
          <p:nvPr>
            <p:ph idx="1"/>
          </p:nvPr>
        </p:nvSpPr>
        <p:spPr>
          <a:xfrm>
            <a:off x="561188" y="1919530"/>
            <a:ext cx="5407215" cy="459272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 nossa instituição localiza-se na Rua </a:t>
            </a:r>
            <a:r>
              <a:rPr lang="pt-BR" dirty="0" err="1" smtClean="0"/>
              <a:t>Jacolo</a:t>
            </a:r>
            <a:r>
              <a:rPr lang="pt-BR" dirty="0" smtClean="0"/>
              <a:t> </a:t>
            </a:r>
            <a:r>
              <a:rPr lang="pt-BR" dirty="0" err="1" smtClean="0"/>
              <a:t>Lexy</a:t>
            </a:r>
            <a:r>
              <a:rPr lang="pt-BR" dirty="0" smtClean="0"/>
              <a:t>, Nº 44 (Casais dos Barreiros) – Caldas da Rainha.</a:t>
            </a:r>
          </a:p>
          <a:p>
            <a:r>
              <a:rPr lang="pt-BR" dirty="0" smtClean="0"/>
              <a:t>A escolha desta zona deve-se:</a:t>
            </a:r>
          </a:p>
          <a:p>
            <a:pPr lvl="1"/>
            <a:r>
              <a:rPr lang="pt-BR" dirty="0" smtClean="0"/>
              <a:t> ao facto de haver um número suficiente de crianças;</a:t>
            </a:r>
          </a:p>
          <a:p>
            <a:pPr lvl="1"/>
            <a:r>
              <a:rPr lang="pt-BR" dirty="0" smtClean="0"/>
              <a:t>de ser um local calmo com habitações suficientes que garantem o funcionamento da instituição;</a:t>
            </a:r>
          </a:p>
          <a:p>
            <a:pPr lvl="1"/>
            <a:r>
              <a:rPr lang="pt-BR" dirty="0" smtClean="0"/>
              <a:t>De ser um local de </a:t>
            </a:r>
            <a:r>
              <a:rPr lang="pt-PT" dirty="0" smtClean="0"/>
              <a:t>fácil </a:t>
            </a:r>
            <a:r>
              <a:rPr lang="pt-PT" dirty="0"/>
              <a:t>acesso, </a:t>
            </a:r>
            <a:r>
              <a:rPr lang="pt-PT" dirty="0" smtClean="0"/>
              <a:t>para </a:t>
            </a:r>
            <a:r>
              <a:rPr lang="pt-PT" dirty="0"/>
              <a:t>não </a:t>
            </a:r>
            <a:r>
              <a:rPr lang="pt-PT" dirty="0" smtClean="0"/>
              <a:t>haver </a:t>
            </a:r>
            <a:r>
              <a:rPr lang="pt-PT" dirty="0"/>
              <a:t>confusão na paragem dos carros </a:t>
            </a:r>
            <a:r>
              <a:rPr lang="pt-PT" dirty="0" smtClean="0"/>
              <a:t>quando os </a:t>
            </a:r>
            <a:r>
              <a:rPr lang="pt-PT" dirty="0"/>
              <a:t>pais deixam/levam as </a:t>
            </a:r>
            <a:r>
              <a:rPr lang="pt-PT" dirty="0" smtClean="0"/>
              <a:t>crianças.</a:t>
            </a:r>
          </a:p>
          <a:p>
            <a:pPr lvl="1"/>
            <a:r>
              <a:rPr lang="pt-PT" dirty="0" smtClean="0"/>
              <a:t>Ao facto de haver muito estacionamento</a:t>
            </a:r>
            <a:r>
              <a:rPr lang="pt-PT" dirty="0"/>
              <a:t>, o que permite aos pais confortavelmente </a:t>
            </a:r>
            <a:r>
              <a:rPr lang="pt-PT" dirty="0" smtClean="0"/>
              <a:t>acompanhar as </a:t>
            </a:r>
            <a:r>
              <a:rPr lang="pt-PT" dirty="0"/>
              <a:t>crianças até ao </a:t>
            </a:r>
            <a:r>
              <a:rPr lang="pt-PT" dirty="0" smtClean="0"/>
              <a:t>jardim </a:t>
            </a:r>
            <a:r>
              <a:rPr lang="pt-PT" dirty="0"/>
              <a:t>e manter um relacionamento diário </a:t>
            </a:r>
            <a:r>
              <a:rPr lang="pt-PT" dirty="0" smtClean="0"/>
              <a:t>com as </a:t>
            </a:r>
            <a:r>
              <a:rPr lang="pt-PT" dirty="0"/>
              <a:t>educadoras e/ou auxiliares.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98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Grp="1"/>
          </p:cNvSpPr>
          <p:nvPr>
            <p:ph type="title"/>
          </p:nvPr>
        </p:nvSpPr>
        <p:spPr>
          <a:xfrm>
            <a:off x="1103312" y="867246"/>
            <a:ext cx="9404723" cy="1400530"/>
          </a:xfrm>
        </p:spPr>
        <p:txBody>
          <a:bodyPr/>
          <a:lstStyle/>
          <a:p>
            <a:r>
              <a:rPr lang="pt-BR" dirty="0" smtClean="0"/>
              <a:t>Planta da Instituição</a:t>
            </a: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piaomagico.pt/Instalacoes/Planta_0_Infantari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79" y="1567511"/>
            <a:ext cx="9845104" cy="52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1718441" y="4176138"/>
            <a:ext cx="1592318" cy="348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867689" y="4997669"/>
            <a:ext cx="163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Jokerman" panose="04090605060D06020702" pitchFamily="82" charset="0"/>
              </a:rPr>
              <a:t>Polivalente</a:t>
            </a:r>
            <a:endParaRPr lang="pt-PT" dirty="0">
              <a:solidFill>
                <a:schemeClr val="bg1">
                  <a:lumMod val="65000"/>
                  <a:lumOff val="35000"/>
                </a:schemeClr>
              </a:solidFill>
              <a:latin typeface="Jokerman" panose="04090605060D06020702" pitchFamily="8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51" y="5766525"/>
            <a:ext cx="1952394" cy="78842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90751" y="5766525"/>
            <a:ext cx="195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Jokerman" panose="04090605060D06020702" pitchFamily="82" charset="0"/>
              </a:rPr>
              <a:t>Secretaria/</a:t>
            </a:r>
          </a:p>
          <a:p>
            <a:pPr algn="ctr"/>
            <a:r>
              <a:rPr lang="pt-PT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Jokerman" panose="04090605060D06020702" pitchFamily="82" charset="0"/>
              </a:rPr>
              <a:t>Direcção</a:t>
            </a:r>
            <a:endParaRPr lang="pt-PT" dirty="0">
              <a:solidFill>
                <a:schemeClr val="bg1">
                  <a:lumMod val="65000"/>
                  <a:lumOff val="35000"/>
                </a:schemeClr>
              </a:solidFill>
              <a:latin typeface="Jokerman" panose="04090605060D06020702" pitchFamily="8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48940" y="3207821"/>
            <a:ext cx="185205" cy="7974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4373" y="3752194"/>
            <a:ext cx="567558" cy="24962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9794" y="3317963"/>
            <a:ext cx="567558" cy="124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871" y="908013"/>
            <a:ext cx="9404723" cy="973746"/>
          </a:xfrm>
        </p:spPr>
        <p:txBody>
          <a:bodyPr/>
          <a:lstStyle/>
          <a:p>
            <a:pPr algn="ctr"/>
            <a:r>
              <a:rPr lang="pt-PT" dirty="0" smtClean="0"/>
              <a:t>Instalações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1871" y="2394295"/>
            <a:ext cx="8946541" cy="2470314"/>
          </a:xfrm>
        </p:spPr>
        <p:txBody>
          <a:bodyPr/>
          <a:lstStyle/>
          <a:p>
            <a:r>
              <a:rPr lang="pt-PT" dirty="0" smtClean="0"/>
              <a:t>Três salas de actividades (</a:t>
            </a:r>
            <a:r>
              <a:rPr lang="pt-PT" dirty="0" smtClean="0">
                <a:hlinkClick r:id="rId2" action="ppaction://hlinksldjump"/>
              </a:rPr>
              <a:t>Sala 1</a:t>
            </a:r>
            <a:r>
              <a:rPr lang="pt-PT" dirty="0" smtClean="0"/>
              <a:t>, </a:t>
            </a:r>
            <a:r>
              <a:rPr lang="pt-PT" dirty="0" smtClean="0">
                <a:hlinkClick r:id="rId3" action="ppaction://hlinksldjump"/>
              </a:rPr>
              <a:t>Sala 2</a:t>
            </a:r>
            <a:r>
              <a:rPr lang="pt-PT" dirty="0" smtClean="0"/>
              <a:t> e </a:t>
            </a:r>
            <a:r>
              <a:rPr lang="pt-PT" dirty="0" smtClean="0">
                <a:hlinkClick r:id="rId4" action="ppaction://hlinksldjump"/>
              </a:rPr>
              <a:t>Sala 3</a:t>
            </a:r>
            <a:r>
              <a:rPr lang="pt-PT" dirty="0" smtClean="0"/>
              <a:t>);</a:t>
            </a:r>
          </a:p>
          <a:p>
            <a:r>
              <a:rPr lang="pt-PT" dirty="0" smtClean="0"/>
              <a:t>Três casas de banho ( </a:t>
            </a:r>
            <a:r>
              <a:rPr lang="pt-PT" dirty="0" smtClean="0">
                <a:hlinkClick r:id="rId5" action="ppaction://hlinksldjump"/>
              </a:rPr>
              <a:t>uma para os  funcionários</a:t>
            </a:r>
            <a:r>
              <a:rPr lang="pt-PT" dirty="0" smtClean="0"/>
              <a:t> e </a:t>
            </a:r>
            <a:r>
              <a:rPr lang="pt-PT" dirty="0" smtClean="0">
                <a:hlinkClick r:id="rId6" action="ppaction://hlinksldjump"/>
              </a:rPr>
              <a:t>duas para as crianças</a:t>
            </a:r>
            <a:r>
              <a:rPr lang="pt-PT" dirty="0" smtClean="0"/>
              <a:t>);</a:t>
            </a:r>
          </a:p>
          <a:p>
            <a:r>
              <a:rPr lang="pt-PT" dirty="0" smtClean="0"/>
              <a:t>Uma copa (cozinha);</a:t>
            </a:r>
          </a:p>
          <a:p>
            <a:r>
              <a:rPr lang="pt-PT" dirty="0" smtClean="0"/>
              <a:t>Um refeitório (em que cada sala tem a sua mesa especifica);</a:t>
            </a:r>
          </a:p>
          <a:p>
            <a:r>
              <a:rPr lang="pt-PT" dirty="0" smtClean="0"/>
              <a:t>Um ginásio com polivalente.</a:t>
            </a:r>
          </a:p>
          <a:p>
            <a:endParaRPr lang="pt-PT" dirty="0"/>
          </a:p>
        </p:txBody>
      </p:sp>
      <p:pic>
        <p:nvPicPr>
          <p:cNvPr id="4" name="Imagem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6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312" y="976974"/>
            <a:ext cx="9404723" cy="1400530"/>
          </a:xfrm>
        </p:spPr>
        <p:txBody>
          <a:bodyPr/>
          <a:lstStyle/>
          <a:p>
            <a:pPr algn="ctr"/>
            <a:r>
              <a:rPr lang="pt-PT" sz="3600" dirty="0" smtClean="0"/>
              <a:t>Regras gerais/legais para o normal funcionamento do Jardim-de-Infância</a:t>
            </a:r>
            <a:endParaRPr lang="pt-PT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3520" y="2603055"/>
            <a:ext cx="8946541" cy="4254945"/>
          </a:xfrm>
        </p:spPr>
        <p:txBody>
          <a:bodyPr>
            <a:normAutofit/>
          </a:bodyPr>
          <a:lstStyle/>
          <a:p>
            <a:r>
              <a:rPr lang="pt-PT" dirty="0"/>
              <a:t>Nos termos da legislação em </a:t>
            </a:r>
            <a:r>
              <a:rPr lang="pt-PT" dirty="0" smtClean="0"/>
              <a:t>vigor, a instituição tem de dispor dos equipamentos, material didáctico </a:t>
            </a:r>
            <a:r>
              <a:rPr lang="pt-PT" dirty="0"/>
              <a:t>e respectivas instalações </a:t>
            </a:r>
            <a:r>
              <a:rPr lang="pt-PT" dirty="0" smtClean="0"/>
              <a:t>(requisito básico);</a:t>
            </a:r>
          </a:p>
          <a:p>
            <a:r>
              <a:rPr lang="pt-PT" dirty="0" smtClean="0"/>
              <a:t>Todos os profissionais têm de ter sanidade </a:t>
            </a:r>
            <a:r>
              <a:rPr lang="pt-PT" dirty="0"/>
              <a:t>física e </a:t>
            </a:r>
            <a:r>
              <a:rPr lang="pt-PT" dirty="0" smtClean="0"/>
              <a:t>mental;</a:t>
            </a:r>
          </a:p>
          <a:p>
            <a:r>
              <a:rPr lang="pt-PT" dirty="0" smtClean="0"/>
              <a:t>Todos os profissionais têm de garantir a Idoneidade pedagógica, ou seja, capacidade de desempenhar as suas funções corretamente, de ter atitudes pedagógicas;</a:t>
            </a:r>
          </a:p>
          <a:p>
            <a:r>
              <a:rPr lang="pt-PT" dirty="0" smtClean="0"/>
              <a:t>Garantir a Idoneidade civil.</a:t>
            </a:r>
          </a:p>
          <a:p>
            <a:endParaRPr lang="pt-PT" dirty="0" smtClean="0"/>
          </a:p>
          <a:p>
            <a:pPr marL="0" indent="0" algn="ctr">
              <a:buNone/>
            </a:pPr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Idoneidade – “idoneo”, pessoa que convém de modo perfeito ou é adequado; qualidade da pessoa apta a desempenhar funções, cargos ou trabalhos.</a:t>
            </a:r>
          </a:p>
          <a:p>
            <a:pPr marL="0" indent="0">
              <a:buNone/>
            </a:pPr>
            <a:endParaRPr lang="pt-PT" sz="1600" dirty="0" smtClean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6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3520" y="2809476"/>
            <a:ext cx="8946541" cy="4195481"/>
          </a:xfrm>
        </p:spPr>
        <p:txBody>
          <a:bodyPr/>
          <a:lstStyle/>
          <a:p>
            <a:r>
              <a:rPr lang="pt-PT" dirty="0"/>
              <a:t>Ter um Plano Curricular;</a:t>
            </a:r>
          </a:p>
          <a:p>
            <a:r>
              <a:rPr lang="pt-PT" dirty="0"/>
              <a:t>Ter </a:t>
            </a:r>
            <a:r>
              <a:rPr lang="pt-PT" dirty="0" smtClean="0"/>
              <a:t>Recursos </a:t>
            </a:r>
            <a:r>
              <a:rPr lang="pt-PT" dirty="0"/>
              <a:t>H</a:t>
            </a:r>
            <a:r>
              <a:rPr lang="pt-PT" dirty="0" smtClean="0"/>
              <a:t>umanos</a:t>
            </a:r>
            <a:r>
              <a:rPr lang="pt-PT" dirty="0"/>
              <a:t>;</a:t>
            </a:r>
          </a:p>
          <a:p>
            <a:r>
              <a:rPr lang="pt-PT" dirty="0"/>
              <a:t>Cada sala contém no máximo 25 crianças (podendo ser menos caso alguma delas precise de cuidados mais especificos);</a:t>
            </a:r>
          </a:p>
          <a:p>
            <a:r>
              <a:rPr lang="pt-PT" dirty="0"/>
              <a:t>Por cada dez crianças </a:t>
            </a:r>
            <a:r>
              <a:rPr lang="pt-PT" dirty="0" smtClean="0"/>
              <a:t>deve </a:t>
            </a:r>
            <a:r>
              <a:rPr lang="pt-PT" dirty="0"/>
              <a:t>de haver uma educadora e uma auxiliar.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52208" y="891630"/>
            <a:ext cx="10381552" cy="1400530"/>
          </a:xfrm>
        </p:spPr>
        <p:txBody>
          <a:bodyPr/>
          <a:lstStyle/>
          <a:p>
            <a:pPr algn="ctr"/>
            <a:r>
              <a:rPr lang="pt-PT" sz="3600" dirty="0" smtClean="0"/>
              <a:t>Regras gerais/legais para o normal funcionamento do Jardim-de-Infância (cont.)</a:t>
            </a:r>
            <a:endParaRPr lang="pt-PT" sz="36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7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331" y="1077494"/>
            <a:ext cx="8947522" cy="975424"/>
          </a:xfrm>
        </p:spPr>
        <p:txBody>
          <a:bodyPr/>
          <a:lstStyle/>
          <a:p>
            <a:r>
              <a:rPr lang="pt-PT" dirty="0" smtClean="0"/>
              <a:t>Medidas de Segurança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2223606"/>
            <a:ext cx="5858320" cy="4195481"/>
          </a:xfrm>
        </p:spPr>
        <p:txBody>
          <a:bodyPr/>
          <a:lstStyle/>
          <a:p>
            <a:r>
              <a:rPr lang="pt-PT" dirty="0" smtClean="0"/>
              <a:t>Cada Sala de Actividades tem uma mala de Primeiros Socorros;</a:t>
            </a:r>
          </a:p>
          <a:p>
            <a:r>
              <a:rPr lang="pt-PT" dirty="0" smtClean="0"/>
              <a:t>Todos os corredores têm um extintor;</a:t>
            </a:r>
          </a:p>
          <a:p>
            <a:r>
              <a:rPr lang="pt-PT" dirty="0" smtClean="0"/>
              <a:t>Existe uma mangueira de água.</a:t>
            </a:r>
          </a:p>
          <a:p>
            <a:endParaRPr lang="pt-PT" dirty="0" smtClean="0"/>
          </a:p>
          <a:p>
            <a:pPr algn="ctr"/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estes pontos garantem uma maior segurança tanto às crianças como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profissionais da nossa instituição.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geracaochupeta.com/images/corr-san-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2336" y="1424133"/>
            <a:ext cx="2999803" cy="499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5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218" y="928206"/>
            <a:ext cx="9404723" cy="1400530"/>
          </a:xfrm>
        </p:spPr>
        <p:txBody>
          <a:bodyPr/>
          <a:lstStyle/>
          <a:p>
            <a:r>
              <a:rPr lang="pt-PT" dirty="0" smtClean="0"/>
              <a:t>Objectivos gerais da Instituição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08" y="2328736"/>
            <a:ext cx="8946541" cy="4195481"/>
          </a:xfrm>
        </p:spPr>
        <p:txBody>
          <a:bodyPr/>
          <a:lstStyle/>
          <a:p>
            <a:r>
              <a:rPr lang="pt-PT" dirty="0"/>
              <a:t>O </a:t>
            </a:r>
            <a:r>
              <a:rPr lang="pt-PT" dirty="0" smtClean="0"/>
              <a:t>Jardim-de-Infância </a:t>
            </a:r>
            <a:r>
              <a:rPr lang="pt-PT" dirty="0"/>
              <a:t>é um Estabelecimentos de ensino </a:t>
            </a:r>
            <a:r>
              <a:rPr lang="pt-PT" dirty="0" smtClean="0"/>
              <a:t>pré-escolar destinado </a:t>
            </a:r>
            <a:r>
              <a:rPr lang="pt-PT" dirty="0"/>
              <a:t>a acolher, durante o </a:t>
            </a:r>
            <a:r>
              <a:rPr lang="pt-PT" dirty="0" smtClean="0"/>
              <a:t>dia e/ou noite, </a:t>
            </a:r>
            <a:r>
              <a:rPr lang="pt-PT" dirty="0"/>
              <a:t>crianças com idades </a:t>
            </a:r>
            <a:r>
              <a:rPr lang="pt-PT" dirty="0" smtClean="0"/>
              <a:t>compreendidas entre </a:t>
            </a:r>
            <a:r>
              <a:rPr lang="pt-PT" dirty="0"/>
              <a:t>os 3 anos e a idade de ingresso no ensino </a:t>
            </a:r>
            <a:r>
              <a:rPr lang="pt-PT" dirty="0" smtClean="0"/>
              <a:t>básico(5/6 </a:t>
            </a:r>
            <a:r>
              <a:rPr lang="pt-PT" dirty="0"/>
              <a:t>anos) , </a:t>
            </a:r>
            <a:r>
              <a:rPr lang="pt-PT" dirty="0" smtClean="0"/>
              <a:t>com o </a:t>
            </a:r>
            <a:r>
              <a:rPr lang="pt-PT" dirty="0"/>
              <a:t>objectivo de lhes proporcionar condições adequadas ao seu </a:t>
            </a:r>
            <a:r>
              <a:rPr lang="pt-PT" dirty="0" smtClean="0"/>
              <a:t>desenvolvimento.</a:t>
            </a:r>
          </a:p>
          <a:p>
            <a:r>
              <a:rPr lang="pt-PT" dirty="0" smtClean="0"/>
              <a:t>O nosso jardim-de-Infância proporciona também o babysitting ao domicilio que tem como objectivo garantir aos pais e às crianças um maior bem estar e autonomia. </a:t>
            </a:r>
          </a:p>
          <a:p>
            <a:endParaRPr lang="pt-PT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0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gaminho vertical 4">
            <a:hlinkClick r:id="rId2" action="ppaction://hlinkfile"/>
          </p:cNvPr>
          <p:cNvSpPr/>
          <p:nvPr/>
        </p:nvSpPr>
        <p:spPr>
          <a:xfrm>
            <a:off x="9592284" y="5010911"/>
            <a:ext cx="1529010" cy="147523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220" y="1152260"/>
            <a:ext cx="9404723" cy="1400530"/>
          </a:xfrm>
        </p:spPr>
        <p:txBody>
          <a:bodyPr/>
          <a:lstStyle/>
          <a:p>
            <a:r>
              <a:rPr lang="pt-PT" dirty="0" smtClean="0"/>
              <a:t>Projecto Curricular das Turmas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29444" y="5428096"/>
            <a:ext cx="1254689" cy="4701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1400" dirty="0" smtClean="0">
                <a:solidFill>
                  <a:schemeClr val="bg1"/>
                </a:solidFill>
              </a:rPr>
              <a:t>Projecto Curricular das Turmas</a:t>
            </a:r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17966" y="255279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PT" dirty="0" smtClean="0"/>
              <a:t>O Projecto Curricular das Turmas é direcionado às crianças de cada turma, ou seja, é construido de acordo com as capacidades e dificuldades de cada turma. </a:t>
            </a:r>
          </a:p>
          <a:p>
            <a:r>
              <a:rPr lang="pt-PT" dirty="0" smtClean="0"/>
              <a:t>Este documento é essencial para o bom funcionamento de qualquer instituição, por isso mesmo, o Jardim-de-Infância  “A magia do Futuro * ” conta com estes documentos para que tudo corra sob as normas legais.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439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3" name="Retâng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Resuma os principais produtos, serviços, tecnologias, conceitos ou estratégias em que seu negócio se baseia.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312" y="895105"/>
            <a:ext cx="9404723" cy="949362"/>
          </a:xfrm>
        </p:spPr>
        <p:txBody>
          <a:bodyPr/>
          <a:lstStyle/>
          <a:p>
            <a:pPr algn="ctr"/>
            <a:r>
              <a:rPr lang="pt-PT" dirty="0" smtClean="0"/>
              <a:t>Metodologia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926337"/>
            <a:ext cx="9284272" cy="4632960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As nossas Educadoras </a:t>
            </a:r>
            <a:r>
              <a:rPr lang="pt-PT" dirty="0"/>
              <a:t>de Infância não </a:t>
            </a:r>
            <a:r>
              <a:rPr lang="pt-PT" dirty="0" smtClean="0"/>
              <a:t>fundamentam </a:t>
            </a:r>
            <a:r>
              <a:rPr lang="pt-PT" dirty="0"/>
              <a:t>a estruturação do seu trabalho pedagógico numa única teoria metodológica, uma vez que </a:t>
            </a:r>
            <a:r>
              <a:rPr lang="pt-PT" dirty="0" smtClean="0"/>
              <a:t>consideram </a:t>
            </a:r>
            <a:r>
              <a:rPr lang="pt-PT" dirty="0"/>
              <a:t>que nenhuma delas reúne todos os aspectos com que mais se </a:t>
            </a:r>
            <a:r>
              <a:rPr lang="pt-PT" dirty="0" smtClean="0"/>
              <a:t>identificam.</a:t>
            </a:r>
            <a:endParaRPr lang="pt-PT" dirty="0"/>
          </a:p>
          <a:p>
            <a:r>
              <a:rPr lang="pt-PT" dirty="0"/>
              <a:t>Assim, </a:t>
            </a:r>
            <a:r>
              <a:rPr lang="pt-PT" dirty="0" smtClean="0"/>
              <a:t>obtam por recolher </a:t>
            </a:r>
            <a:r>
              <a:rPr lang="pt-PT" dirty="0"/>
              <a:t>de cada uma das metodologias que </a:t>
            </a:r>
            <a:r>
              <a:rPr lang="pt-PT" dirty="0" smtClean="0"/>
              <a:t>estudaram, </a:t>
            </a:r>
            <a:r>
              <a:rPr lang="pt-PT" dirty="0"/>
              <a:t>os aspectos nos quais mais se </a:t>
            </a:r>
            <a:r>
              <a:rPr lang="pt-PT" dirty="0" smtClean="0"/>
              <a:t>revêm </a:t>
            </a:r>
            <a:r>
              <a:rPr lang="pt-PT" dirty="0"/>
              <a:t>e com que têm obtido melhores resultados ao longo dos seus anos de prática profissional.</a:t>
            </a:r>
          </a:p>
          <a:p>
            <a:pPr lvl="1"/>
            <a:r>
              <a:rPr lang="pt-PT" b="1" u="sng" dirty="0"/>
              <a:t>Currículo High Scope</a:t>
            </a:r>
            <a:r>
              <a:rPr lang="pt-PT" b="1" dirty="0"/>
              <a:t> </a:t>
            </a:r>
            <a:r>
              <a:rPr lang="pt-PT" dirty="0" smtClean="0"/>
              <a:t>- organização </a:t>
            </a:r>
            <a:r>
              <a:rPr lang="pt-PT" dirty="0"/>
              <a:t>do</a:t>
            </a:r>
            <a:r>
              <a:rPr lang="pt-PT" b="1" dirty="0"/>
              <a:t> </a:t>
            </a:r>
            <a:r>
              <a:rPr lang="pt-PT" dirty="0" smtClean="0"/>
              <a:t>espaço (etiquetagem do material, interação adulto-criança);</a:t>
            </a:r>
          </a:p>
          <a:p>
            <a:pPr lvl="1"/>
            <a:r>
              <a:rPr lang="pt-PT" b="1" u="sng" dirty="0"/>
              <a:t>A METODOLOGIA DE TRABALHO DE </a:t>
            </a:r>
            <a:r>
              <a:rPr lang="pt-PT" b="1" u="sng" dirty="0" smtClean="0"/>
              <a:t>PROJECTO – </a:t>
            </a:r>
            <a:r>
              <a:rPr lang="pt-PT" dirty="0"/>
              <a:t>R</a:t>
            </a:r>
            <a:r>
              <a:rPr lang="pt-PT" dirty="0" smtClean="0"/>
              <a:t>eggio Emilia – a criança é a autora dos seus projectos, não apenas uma mera participante, pois toma as suas decisões e faz as suas escolhas;</a:t>
            </a:r>
          </a:p>
          <a:p>
            <a:pPr lvl="1"/>
            <a:r>
              <a:rPr lang="pt-PT" b="1" u="sng" dirty="0"/>
              <a:t>Educação para a </a:t>
            </a:r>
            <a:r>
              <a:rPr lang="pt-PT" b="1" u="sng" dirty="0" smtClean="0"/>
              <a:t>Diversidade - </a:t>
            </a:r>
            <a:r>
              <a:rPr lang="pt-PT" dirty="0" smtClean="0"/>
              <a:t>a diferença entre cada um dos elementos da sala torna-se um factor muito importante para a aprendizagem.</a:t>
            </a:r>
          </a:p>
          <a:p>
            <a:pPr lvl="1"/>
            <a:endParaRPr lang="pt-PT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ergaminho vertical 4">
            <a:hlinkClick r:id="rId3" action="ppaction://hlinkfile"/>
          </p:cNvPr>
          <p:cNvSpPr/>
          <p:nvPr/>
        </p:nvSpPr>
        <p:spPr>
          <a:xfrm>
            <a:off x="10508035" y="5355724"/>
            <a:ext cx="1648740" cy="1255777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636480" y="5867008"/>
            <a:ext cx="1391850" cy="47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PT" sz="1400" dirty="0" smtClean="0">
                <a:solidFill>
                  <a:schemeClr val="bg1"/>
                </a:solidFill>
              </a:rPr>
              <a:t>Metodologia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312" y="1098894"/>
            <a:ext cx="9404723" cy="1400530"/>
          </a:xfrm>
        </p:spPr>
        <p:txBody>
          <a:bodyPr/>
          <a:lstStyle/>
          <a:p>
            <a:r>
              <a:rPr lang="pt-PT" dirty="0" smtClean="0"/>
              <a:t>Plano Anual de Actividades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386869"/>
            <a:ext cx="8946541" cy="2372778"/>
          </a:xfrm>
        </p:spPr>
        <p:txBody>
          <a:bodyPr/>
          <a:lstStyle/>
          <a:p>
            <a:r>
              <a:rPr lang="pt-PT" dirty="0" smtClean="0"/>
              <a:t>O Plano Anual de Actividades tem de conter todas as actividades que a educadora pretende realizar ao longo do ano com a sua turma.</a:t>
            </a:r>
          </a:p>
          <a:p>
            <a:r>
              <a:rPr lang="pt-PT" dirty="0" smtClean="0"/>
              <a:t>No Jardim-de-Infãncia “A Magia do Futuro * ” obtamos por realizar esta planificação e fazê-la chegar aos pais de cada criança (pessoalmente ou através do nosso e-mail).</a:t>
            </a:r>
            <a:endParaRPr lang="pt-PT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ergaminho vertical 4">
            <a:hlinkClick r:id="rId3" action="ppaction://hlinkfile"/>
          </p:cNvPr>
          <p:cNvSpPr/>
          <p:nvPr/>
        </p:nvSpPr>
        <p:spPr>
          <a:xfrm>
            <a:off x="9592284" y="5010911"/>
            <a:ext cx="1529010" cy="147523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729444" y="5513440"/>
            <a:ext cx="1254689" cy="47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PT" sz="1400" dirty="0" smtClean="0">
                <a:solidFill>
                  <a:schemeClr val="bg1"/>
                </a:solidFill>
              </a:rPr>
              <a:t>Plano Anual de Actividades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5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780" y="1382883"/>
            <a:ext cx="9404723" cy="1400530"/>
          </a:xfrm>
        </p:spPr>
        <p:txBody>
          <a:bodyPr/>
          <a:lstStyle/>
          <a:p>
            <a:r>
              <a:rPr lang="pt-PT" dirty="0" smtClean="0"/>
              <a:t>Ficha de Avaliação das Crianças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1781" y="2790498"/>
            <a:ext cx="8946541" cy="4325006"/>
          </a:xfrm>
        </p:spPr>
        <p:txBody>
          <a:bodyPr/>
          <a:lstStyle/>
          <a:p>
            <a:r>
              <a:rPr lang="pt-PT" dirty="0" smtClean="0"/>
              <a:t>Esta ficha tem todos os parâmetros necessários de avaliação das crianças ao longo do ano lectivo.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Pergaminho vertical 3">
            <a:hlinkClick r:id="rId2" action="ppaction://hlinkfile"/>
          </p:cNvPr>
          <p:cNvSpPr/>
          <p:nvPr/>
        </p:nvSpPr>
        <p:spPr>
          <a:xfrm>
            <a:off x="9119319" y="4648304"/>
            <a:ext cx="1529010" cy="147523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256479" y="4958552"/>
            <a:ext cx="1254689" cy="47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PT" sz="1400" dirty="0" smtClean="0">
                <a:solidFill>
                  <a:schemeClr val="bg1"/>
                </a:solidFill>
              </a:rPr>
              <a:t>Ficha de Avaliação das Crianças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698" y="438914"/>
            <a:ext cx="9404723" cy="1400530"/>
          </a:xfrm>
        </p:spPr>
        <p:txBody>
          <a:bodyPr/>
          <a:lstStyle/>
          <a:p>
            <a:r>
              <a:rPr lang="pt-BR" dirty="0"/>
              <a:t>A </a:t>
            </a:r>
            <a:r>
              <a:rPr lang="pt-BR" dirty="0" smtClean="0"/>
              <a:t>Equipa </a:t>
            </a:r>
            <a:endParaRPr lang="pt-BR" dirty="0"/>
          </a:p>
        </p:txBody>
      </p:sp>
      <p:sp>
        <p:nvSpPr>
          <p:cNvPr id="23" name="Rectângulo arredondado 22"/>
          <p:cNvSpPr/>
          <p:nvPr/>
        </p:nvSpPr>
        <p:spPr>
          <a:xfrm>
            <a:off x="949568" y="3249481"/>
            <a:ext cx="1793631" cy="703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Direcção</a:t>
            </a:r>
            <a:endParaRPr lang="pt-PT" dirty="0"/>
          </a:p>
        </p:txBody>
      </p:sp>
      <p:sp>
        <p:nvSpPr>
          <p:cNvPr id="24" name="Rectângulo arredondado 23"/>
          <p:cNvSpPr/>
          <p:nvPr/>
        </p:nvSpPr>
        <p:spPr>
          <a:xfrm>
            <a:off x="3610708" y="4430582"/>
            <a:ext cx="2010509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Márcia Ribeiro</a:t>
            </a:r>
            <a:endParaRPr lang="pt-PT" dirty="0"/>
          </a:p>
        </p:txBody>
      </p:sp>
      <p:sp>
        <p:nvSpPr>
          <p:cNvPr id="25" name="Rectângulo arredondado 24"/>
          <p:cNvSpPr/>
          <p:nvPr/>
        </p:nvSpPr>
        <p:spPr>
          <a:xfrm>
            <a:off x="3681045" y="3422393"/>
            <a:ext cx="2004647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Diana Fragoso</a:t>
            </a:r>
            <a:endParaRPr lang="pt-PT" dirty="0"/>
          </a:p>
        </p:txBody>
      </p:sp>
      <p:sp>
        <p:nvSpPr>
          <p:cNvPr id="26" name="Rectângulo arredondado 25"/>
          <p:cNvSpPr/>
          <p:nvPr/>
        </p:nvSpPr>
        <p:spPr>
          <a:xfrm>
            <a:off x="3663460" y="2467707"/>
            <a:ext cx="1793631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Debora Rei</a:t>
            </a:r>
            <a:endParaRPr lang="pt-PT" dirty="0"/>
          </a:p>
        </p:txBody>
      </p:sp>
      <p:cxnSp>
        <p:nvCxnSpPr>
          <p:cNvPr id="28" name="Conexão recta unidireccional 27"/>
          <p:cNvCxnSpPr/>
          <p:nvPr/>
        </p:nvCxnSpPr>
        <p:spPr>
          <a:xfrm flipV="1">
            <a:off x="2895600" y="2895600"/>
            <a:ext cx="644769" cy="550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28"/>
          <p:cNvCxnSpPr/>
          <p:nvPr/>
        </p:nvCxnSpPr>
        <p:spPr>
          <a:xfrm>
            <a:off x="2895600" y="3633410"/>
            <a:ext cx="6623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unidireccional 29"/>
          <p:cNvCxnSpPr/>
          <p:nvPr/>
        </p:nvCxnSpPr>
        <p:spPr>
          <a:xfrm>
            <a:off x="2895600" y="3952866"/>
            <a:ext cx="662355" cy="501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ângulo arredondado 34"/>
          <p:cNvSpPr/>
          <p:nvPr/>
        </p:nvSpPr>
        <p:spPr>
          <a:xfrm>
            <a:off x="6805243" y="3952866"/>
            <a:ext cx="1793631" cy="703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Vice-Presidente</a:t>
            </a:r>
            <a:endParaRPr lang="pt-PT" dirty="0"/>
          </a:p>
        </p:txBody>
      </p:sp>
      <p:sp>
        <p:nvSpPr>
          <p:cNvPr id="36" name="Rectângulo arredondado 35"/>
          <p:cNvSpPr/>
          <p:nvPr/>
        </p:nvSpPr>
        <p:spPr>
          <a:xfrm>
            <a:off x="6729044" y="2697229"/>
            <a:ext cx="1969477" cy="703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Coordenadora</a:t>
            </a:r>
          </a:p>
          <a:p>
            <a:pPr algn="ctr"/>
            <a:r>
              <a:rPr lang="pt-PT" dirty="0" smtClean="0"/>
              <a:t>Pedagógica</a:t>
            </a:r>
            <a:endParaRPr lang="pt-PT" dirty="0"/>
          </a:p>
        </p:txBody>
      </p:sp>
      <p:sp>
        <p:nvSpPr>
          <p:cNvPr id="37" name="Rectângulo arredondado 36"/>
          <p:cNvSpPr/>
          <p:nvPr/>
        </p:nvSpPr>
        <p:spPr>
          <a:xfrm>
            <a:off x="9718425" y="3929785"/>
            <a:ext cx="1793631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António Jesus</a:t>
            </a:r>
            <a:endParaRPr lang="pt-PT" dirty="0"/>
          </a:p>
        </p:txBody>
      </p:sp>
      <p:cxnSp>
        <p:nvCxnSpPr>
          <p:cNvPr id="38" name="Conexão recta unidireccional 37"/>
          <p:cNvCxnSpPr/>
          <p:nvPr/>
        </p:nvCxnSpPr>
        <p:spPr>
          <a:xfrm>
            <a:off x="8745415" y="4258399"/>
            <a:ext cx="779584" cy="461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ângulo arredondado 40"/>
          <p:cNvSpPr/>
          <p:nvPr/>
        </p:nvSpPr>
        <p:spPr>
          <a:xfrm>
            <a:off x="9683261" y="2674148"/>
            <a:ext cx="1969477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Irene Pinto</a:t>
            </a:r>
            <a:endParaRPr lang="pt-PT" dirty="0"/>
          </a:p>
        </p:txBody>
      </p:sp>
      <p:cxnSp>
        <p:nvCxnSpPr>
          <p:cNvPr id="42" name="Conexão recta unidireccional 41"/>
          <p:cNvCxnSpPr/>
          <p:nvPr/>
        </p:nvCxnSpPr>
        <p:spPr>
          <a:xfrm>
            <a:off x="8880229" y="3025841"/>
            <a:ext cx="6447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Equipa Pedagógica</a:t>
            </a: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00153" y="2654106"/>
            <a:ext cx="1793631" cy="703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Sala 1</a:t>
            </a:r>
            <a:endParaRPr lang="pt-PT" dirty="0"/>
          </a:p>
        </p:txBody>
      </p:sp>
      <p:sp>
        <p:nvSpPr>
          <p:cNvPr id="5" name="Rectângulo arredondado 4"/>
          <p:cNvSpPr/>
          <p:nvPr/>
        </p:nvSpPr>
        <p:spPr>
          <a:xfrm>
            <a:off x="1740874" y="3568192"/>
            <a:ext cx="1793631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Debora Rei</a:t>
            </a:r>
          </a:p>
          <a:p>
            <a:pPr algn="ctr"/>
            <a:r>
              <a:rPr lang="pt-PT" b="1" dirty="0" smtClean="0"/>
              <a:t>Educadora</a:t>
            </a:r>
            <a:endParaRPr lang="pt-PT" b="1" dirty="0"/>
          </a:p>
        </p:txBody>
      </p:sp>
      <p:sp>
        <p:nvSpPr>
          <p:cNvPr id="6" name="Rectângulo arredondado 5"/>
          <p:cNvSpPr/>
          <p:nvPr/>
        </p:nvSpPr>
        <p:spPr>
          <a:xfrm>
            <a:off x="5615071" y="3524177"/>
            <a:ext cx="2012970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Diana Fragoso</a:t>
            </a:r>
          </a:p>
          <a:p>
            <a:pPr algn="ctr"/>
            <a:r>
              <a:rPr lang="pt-PT" b="1" dirty="0" smtClean="0"/>
              <a:t>Educadora</a:t>
            </a:r>
            <a:endParaRPr lang="pt-PT" b="1" dirty="0"/>
          </a:p>
        </p:txBody>
      </p:sp>
      <p:sp>
        <p:nvSpPr>
          <p:cNvPr id="7" name="Rectângulo arredondado 6"/>
          <p:cNvSpPr/>
          <p:nvPr/>
        </p:nvSpPr>
        <p:spPr>
          <a:xfrm>
            <a:off x="9678104" y="3507076"/>
            <a:ext cx="1904296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Márcia Ribeiro</a:t>
            </a:r>
          </a:p>
          <a:p>
            <a:pPr algn="ctr"/>
            <a:r>
              <a:rPr lang="pt-PT" b="1" dirty="0" smtClean="0"/>
              <a:t>Educadora</a:t>
            </a:r>
            <a:endParaRPr lang="pt-PT" b="1" dirty="0"/>
          </a:p>
        </p:txBody>
      </p:sp>
      <p:sp>
        <p:nvSpPr>
          <p:cNvPr id="8" name="Rectângulo arredondado 7"/>
          <p:cNvSpPr/>
          <p:nvPr/>
        </p:nvSpPr>
        <p:spPr>
          <a:xfrm>
            <a:off x="8657079" y="2573247"/>
            <a:ext cx="1793631" cy="703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Sala 3</a:t>
            </a:r>
            <a:endParaRPr lang="pt-PT" dirty="0"/>
          </a:p>
        </p:txBody>
      </p:sp>
      <p:sp>
        <p:nvSpPr>
          <p:cNvPr id="9" name="Rectângulo arredondado 8"/>
          <p:cNvSpPr/>
          <p:nvPr/>
        </p:nvSpPr>
        <p:spPr>
          <a:xfrm>
            <a:off x="4633894" y="2610838"/>
            <a:ext cx="1793631" cy="703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Sala 2</a:t>
            </a:r>
            <a:endParaRPr lang="pt-PT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1740874" y="4775200"/>
            <a:ext cx="2033958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Antonieta Pires</a:t>
            </a:r>
          </a:p>
          <a:p>
            <a:pPr algn="ctr"/>
            <a:r>
              <a:rPr lang="pt-PT" b="1" dirty="0" smtClean="0"/>
              <a:t>Auxiliar</a:t>
            </a:r>
            <a:endParaRPr lang="pt-PT" b="1" dirty="0"/>
          </a:p>
        </p:txBody>
      </p:sp>
      <p:sp>
        <p:nvSpPr>
          <p:cNvPr id="11" name="Rectângulo arredondado 10"/>
          <p:cNvSpPr/>
          <p:nvPr/>
        </p:nvSpPr>
        <p:spPr>
          <a:xfrm>
            <a:off x="9678104" y="4692734"/>
            <a:ext cx="1793631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Mónica Alves</a:t>
            </a:r>
          </a:p>
          <a:p>
            <a:pPr algn="ctr"/>
            <a:r>
              <a:rPr lang="pt-PT" b="1" dirty="0" smtClean="0"/>
              <a:t>Auxiliar</a:t>
            </a:r>
            <a:endParaRPr lang="pt-PT" b="1" dirty="0"/>
          </a:p>
        </p:txBody>
      </p:sp>
      <p:sp>
        <p:nvSpPr>
          <p:cNvPr id="12" name="Rectângulo arredondado 11"/>
          <p:cNvSpPr/>
          <p:nvPr/>
        </p:nvSpPr>
        <p:spPr>
          <a:xfrm>
            <a:off x="5615350" y="4631868"/>
            <a:ext cx="2087829" cy="8396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Anabela Pereira</a:t>
            </a:r>
          </a:p>
          <a:p>
            <a:pPr algn="ctr"/>
            <a:r>
              <a:rPr lang="pt-PT" b="1" dirty="0" smtClean="0"/>
              <a:t>Auxiliar</a:t>
            </a:r>
            <a:endParaRPr lang="pt-PT" b="1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1121664" y="3382032"/>
            <a:ext cx="0" cy="17372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1133856" y="3851735"/>
            <a:ext cx="5026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1121664" y="5141116"/>
            <a:ext cx="5026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9076944" y="3276632"/>
            <a:ext cx="0" cy="17372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5010912" y="3321539"/>
            <a:ext cx="0" cy="17372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5029432" y="5051710"/>
            <a:ext cx="5026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5028027" y="3875870"/>
            <a:ext cx="5026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9076944" y="5044427"/>
            <a:ext cx="5026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9119851" y="3833202"/>
            <a:ext cx="5026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Equipa Auxiliar</a:t>
            </a: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989129" y="1971354"/>
            <a:ext cx="1793631" cy="703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Secretaria</a:t>
            </a:r>
            <a:endParaRPr lang="pt-PT" dirty="0"/>
          </a:p>
        </p:txBody>
      </p:sp>
      <p:sp>
        <p:nvSpPr>
          <p:cNvPr id="5" name="Rectângulo arredondado 3"/>
          <p:cNvSpPr/>
          <p:nvPr/>
        </p:nvSpPr>
        <p:spPr>
          <a:xfrm>
            <a:off x="9204164" y="1961738"/>
            <a:ext cx="1793631" cy="703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Motorista</a:t>
            </a:r>
            <a:endParaRPr lang="pt-PT" dirty="0"/>
          </a:p>
        </p:txBody>
      </p:sp>
      <p:sp>
        <p:nvSpPr>
          <p:cNvPr id="6" name="Rectângulo arredondado 3"/>
          <p:cNvSpPr/>
          <p:nvPr/>
        </p:nvSpPr>
        <p:spPr>
          <a:xfrm>
            <a:off x="6372298" y="1961738"/>
            <a:ext cx="1793631" cy="703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Limpeza</a:t>
            </a:r>
            <a:endParaRPr lang="pt-PT" dirty="0"/>
          </a:p>
        </p:txBody>
      </p:sp>
      <p:sp>
        <p:nvSpPr>
          <p:cNvPr id="7" name="Rectângulo arredondado 3"/>
          <p:cNvSpPr/>
          <p:nvPr/>
        </p:nvSpPr>
        <p:spPr>
          <a:xfrm>
            <a:off x="3659681" y="1961738"/>
            <a:ext cx="1793631" cy="703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/>
              <a:t>Cozinha</a:t>
            </a:r>
            <a:endParaRPr lang="pt-PT" dirty="0"/>
          </a:p>
        </p:txBody>
      </p:sp>
      <p:sp>
        <p:nvSpPr>
          <p:cNvPr id="8" name="Rectângulo arredondado 3"/>
          <p:cNvSpPr/>
          <p:nvPr/>
        </p:nvSpPr>
        <p:spPr>
          <a:xfrm>
            <a:off x="952719" y="3489258"/>
            <a:ext cx="1793631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Julieta Silva</a:t>
            </a:r>
            <a:endParaRPr lang="pt-PT" dirty="0"/>
          </a:p>
        </p:txBody>
      </p:sp>
      <p:sp>
        <p:nvSpPr>
          <p:cNvPr id="9" name="Rectângulo arredondado 3"/>
          <p:cNvSpPr/>
          <p:nvPr/>
        </p:nvSpPr>
        <p:spPr>
          <a:xfrm>
            <a:off x="3588272" y="3352801"/>
            <a:ext cx="1960831" cy="9008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Fernanda Carvalho</a:t>
            </a:r>
          </a:p>
          <a:p>
            <a:pPr algn="ctr"/>
            <a:r>
              <a:rPr lang="pt-PT" b="1" dirty="0" smtClean="0"/>
              <a:t>Chefe</a:t>
            </a:r>
            <a:endParaRPr lang="pt-PT" b="1" dirty="0"/>
          </a:p>
        </p:txBody>
      </p:sp>
      <p:sp>
        <p:nvSpPr>
          <p:cNvPr id="10" name="Rectângulo arredondado 3"/>
          <p:cNvSpPr/>
          <p:nvPr/>
        </p:nvSpPr>
        <p:spPr>
          <a:xfrm>
            <a:off x="3671871" y="4947462"/>
            <a:ext cx="1793631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Maria Isabel</a:t>
            </a:r>
          </a:p>
          <a:p>
            <a:pPr algn="ctr"/>
            <a:r>
              <a:rPr lang="pt-PT" b="1" dirty="0" smtClean="0"/>
              <a:t>Ajudante</a:t>
            </a:r>
            <a:endParaRPr lang="pt-PT" b="1" dirty="0"/>
          </a:p>
        </p:txBody>
      </p:sp>
      <p:sp>
        <p:nvSpPr>
          <p:cNvPr id="11" name="Rectângulo arredondado 3"/>
          <p:cNvSpPr/>
          <p:nvPr/>
        </p:nvSpPr>
        <p:spPr>
          <a:xfrm>
            <a:off x="6288697" y="3291841"/>
            <a:ext cx="1960831" cy="7221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Sandra Costa</a:t>
            </a:r>
            <a:endParaRPr lang="pt-PT" dirty="0"/>
          </a:p>
        </p:txBody>
      </p:sp>
      <p:sp>
        <p:nvSpPr>
          <p:cNvPr id="12" name="Rectângulo arredondado 3"/>
          <p:cNvSpPr/>
          <p:nvPr/>
        </p:nvSpPr>
        <p:spPr>
          <a:xfrm>
            <a:off x="6276504" y="4749195"/>
            <a:ext cx="1960831" cy="7033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Cristina Reis</a:t>
            </a:r>
            <a:endParaRPr lang="pt-PT" dirty="0"/>
          </a:p>
        </p:txBody>
      </p:sp>
      <p:sp>
        <p:nvSpPr>
          <p:cNvPr id="13" name="Rectângulo arredondado 3"/>
          <p:cNvSpPr/>
          <p:nvPr/>
        </p:nvSpPr>
        <p:spPr>
          <a:xfrm>
            <a:off x="9204164" y="3309111"/>
            <a:ext cx="1793631" cy="7536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António Joaquim </a:t>
            </a:r>
            <a:endParaRPr lang="pt-PT" dirty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1889760" y="2804160"/>
            <a:ext cx="12192" cy="487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10100979" y="2723970"/>
            <a:ext cx="12192" cy="487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7256920" y="4174356"/>
            <a:ext cx="12192" cy="487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7256920" y="2711814"/>
            <a:ext cx="12192" cy="487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4568687" y="4336757"/>
            <a:ext cx="12192" cy="487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4556496" y="2706624"/>
            <a:ext cx="12192" cy="487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7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Grp="1"/>
          </p:cNvSpPr>
          <p:nvPr>
            <p:ph type="title"/>
          </p:nvPr>
        </p:nvSpPr>
        <p:spPr>
          <a:xfrm>
            <a:off x="1150608" y="941449"/>
            <a:ext cx="9404723" cy="1400530"/>
          </a:xfrm>
        </p:spPr>
        <p:txBody>
          <a:bodyPr/>
          <a:lstStyle/>
          <a:p>
            <a:r>
              <a:rPr lang="pt-BR" dirty="0" smtClean="0"/>
              <a:t>Os nossos serviços</a:t>
            </a:r>
            <a:endParaRPr lang="pt-BR" dirty="0"/>
          </a:p>
        </p:txBody>
      </p:sp>
      <p:sp>
        <p:nvSpPr>
          <p:cNvPr id="3" name="Retâng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/>
              <a:t>Serviço</a:t>
            </a:r>
            <a:r>
              <a:rPr lang="pt-BR" u="sng" dirty="0" smtClean="0"/>
              <a:t>:</a:t>
            </a:r>
          </a:p>
          <a:p>
            <a:endParaRPr lang="pt-PT" dirty="0"/>
          </a:p>
          <a:p>
            <a:pPr lvl="1"/>
            <a:r>
              <a:rPr lang="pt-BR" dirty="0"/>
              <a:t>1. Serviço de cuidado diário – Serviço regular de cuidados diários; com possivel estadia das crianças no jardim durante o fim-de-semana, com alimentação, higiene, actividades lúdicas e dormitório incluídos.</a:t>
            </a:r>
            <a:endParaRPr lang="pt-PT" dirty="0"/>
          </a:p>
          <a:p>
            <a:pPr lvl="1"/>
            <a:endParaRPr lang="pt-PT" dirty="0"/>
          </a:p>
          <a:p>
            <a:pPr lvl="1"/>
            <a:r>
              <a:rPr lang="pt-BR" dirty="0"/>
              <a:t>2. </a:t>
            </a:r>
            <a:r>
              <a:rPr lang="pt-BR" dirty="0" smtClean="0"/>
              <a:t>Babysitting </a:t>
            </a:r>
            <a:r>
              <a:rPr lang="pt-BR" dirty="0"/>
              <a:t>ao </a:t>
            </a:r>
            <a:r>
              <a:rPr lang="pt-BR" dirty="0" smtClean="0"/>
              <a:t>domicilio </a:t>
            </a:r>
            <a:r>
              <a:rPr lang="pt-BR" dirty="0"/>
              <a:t>– ter à disponibilidade profissionais que vão a casa dos pais, pernoitando e tomando conta das crianças durante o fim-de-semana (sexta à noite, sábado e domingo).</a:t>
            </a:r>
            <a:endParaRPr lang="pt-PT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967" y="1225229"/>
            <a:ext cx="9404723" cy="1400530"/>
          </a:xfrm>
        </p:spPr>
        <p:txBody>
          <a:bodyPr/>
          <a:lstStyle/>
          <a:p>
            <a:r>
              <a:rPr lang="pt-PT" dirty="0" smtClean="0"/>
              <a:t>Tabela de preços</a:t>
            </a:r>
            <a:endParaRPr lang="pt-PT" dirty="0"/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38722"/>
              </p:ext>
            </p:extLst>
          </p:nvPr>
        </p:nvGraphicFramePr>
        <p:xfrm>
          <a:off x="1628665" y="2490952"/>
          <a:ext cx="8225100" cy="39413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50348"/>
                <a:gridCol w="1850348"/>
                <a:gridCol w="1975360"/>
                <a:gridCol w="2549044"/>
              </a:tblGrid>
              <a:tr h="1544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Segunda </a:t>
                      </a:r>
                      <a:r>
                        <a:rPr lang="pt-BR" sz="1600" dirty="0">
                          <a:effectLst/>
                        </a:rPr>
                        <a:t>a sexta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Sexta </a:t>
                      </a:r>
                      <a:r>
                        <a:rPr lang="pt-BR" sz="1600" dirty="0">
                          <a:effectLst/>
                        </a:rPr>
                        <a:t>à noite, sabado e domingo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Sexta </a:t>
                      </a:r>
                      <a:r>
                        <a:rPr lang="pt-BR" sz="1600" dirty="0">
                          <a:effectLst/>
                        </a:rPr>
                        <a:t>à noite e sabado/ Sabado e Domingo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4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Serviço </a:t>
                      </a:r>
                      <a:r>
                        <a:rPr lang="pt-BR" sz="1600" dirty="0">
                          <a:effectLst/>
                        </a:rPr>
                        <a:t>de Cuidados Diários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135</a:t>
                      </a:r>
                      <a:r>
                        <a:rPr lang="pt-BR" sz="1600" dirty="0">
                          <a:effectLst/>
                        </a:rPr>
                        <a:t>€ mensais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45</a:t>
                      </a:r>
                      <a:r>
                        <a:rPr lang="pt-BR" sz="1600" dirty="0">
                          <a:effectLst/>
                        </a:rPr>
                        <a:t>€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35</a:t>
                      </a:r>
                      <a:r>
                        <a:rPr lang="pt-BR" sz="1600" dirty="0">
                          <a:effectLst/>
                        </a:rPr>
                        <a:t>€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Babysitting ao domicilio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------------------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30</a:t>
                      </a:r>
                      <a:r>
                        <a:rPr lang="pt-BR" sz="1600" dirty="0">
                          <a:effectLst/>
                        </a:rPr>
                        <a:t>€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20</a:t>
                      </a:r>
                      <a:r>
                        <a:rPr lang="pt-BR" sz="1600" dirty="0">
                          <a:effectLst/>
                        </a:rPr>
                        <a:t>€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27300" y="3519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xão recta 8"/>
          <p:cNvCxnSpPr/>
          <p:nvPr/>
        </p:nvCxnSpPr>
        <p:spPr>
          <a:xfrm>
            <a:off x="1628665" y="2490952"/>
            <a:ext cx="1797269" cy="148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2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Grp="1"/>
          </p:cNvSpPr>
          <p:nvPr>
            <p:ph type="title"/>
          </p:nvPr>
        </p:nvSpPr>
        <p:spPr>
          <a:xfrm>
            <a:off x="677642" y="916095"/>
            <a:ext cx="9404723" cy="1400530"/>
          </a:xfrm>
        </p:spPr>
        <p:txBody>
          <a:bodyPr/>
          <a:lstStyle/>
          <a:p>
            <a:r>
              <a:rPr lang="pt-BR" dirty="0" smtClean="0"/>
              <a:t>O nosso produto</a:t>
            </a:r>
            <a:endParaRPr lang="pt-BR" dirty="0"/>
          </a:p>
        </p:txBody>
      </p:sp>
      <p:sp>
        <p:nvSpPr>
          <p:cNvPr id="3" name="Retâng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nosso produto é uma almofada em forma de estrela com música relaxante.</a:t>
            </a:r>
          </a:p>
          <a:p>
            <a:r>
              <a:rPr lang="pt-BR" dirty="0" smtClean="0"/>
              <a:t>Escolhemos esta forma para a nossa almofada devido ao design do nosso  logotipo. </a:t>
            </a:r>
          </a:p>
          <a:p>
            <a:r>
              <a:rPr lang="pt-BR" dirty="0" smtClean="0"/>
              <a:t>Este produto está disponivel apenas no nosso Jardim-de-Infância, fazendo assim parte integrante do nosso projeto com o objectivo de proporcionar às crianças uma melhor educação e estimular todos os seus sentidos, principalmente para a sensibilidade auditiva, visual e sensorial.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4411" cy="6858000"/>
          </a:xfrm>
          <a:prstGeom prst="rect">
            <a:avLst/>
          </a:prstGeom>
        </p:spPr>
      </p:pic>
      <p:sp>
        <p:nvSpPr>
          <p:cNvPr id="3" name="Botão de ação: Página Inicial 2">
            <a:hlinkClick r:id="rId3" action="ppaction://hlinksldjump" highlightClick="1"/>
          </p:cNvPr>
          <p:cNvSpPr/>
          <p:nvPr/>
        </p:nvSpPr>
        <p:spPr>
          <a:xfrm>
            <a:off x="219456" y="6425184"/>
            <a:ext cx="414528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33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Retâng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Resuma seu mercado no passado, presente e futuro.</a:t>
            </a:r>
          </a:p>
          <a:p>
            <a:pPr lvl="1"/>
            <a:r>
              <a:rPr lang="pt-BR" dirty="0"/>
              <a:t>Examine as alterações na fatia de mercado, liderança, participantes, alterações de mercado, custos, preços ou concorrência que oferecem a oportunidade para o sucesso de sua empresa.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al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-20479"/>
            <a:ext cx="10314431" cy="68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arredondado 3"/>
          <p:cNvSpPr/>
          <p:nvPr/>
        </p:nvSpPr>
        <p:spPr>
          <a:xfrm>
            <a:off x="9414969" y="6181344"/>
            <a:ext cx="1338375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Sala 1</a:t>
            </a:r>
            <a:endParaRPr lang="pt-PT" dirty="0"/>
          </a:p>
        </p:txBody>
      </p:sp>
      <p:sp>
        <p:nvSpPr>
          <p:cNvPr id="5" name="Botão de ação: Página Inicial 4">
            <a:hlinkClick r:id="rId3" action="ppaction://hlinksldjump" highlightClick="1"/>
          </p:cNvPr>
          <p:cNvSpPr/>
          <p:nvPr/>
        </p:nvSpPr>
        <p:spPr>
          <a:xfrm>
            <a:off x="219456" y="6425184"/>
            <a:ext cx="414528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66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6" y="-17664"/>
            <a:ext cx="10737340" cy="6875664"/>
          </a:xfrm>
          <a:prstGeom prst="rect">
            <a:avLst/>
          </a:prstGeom>
        </p:spPr>
      </p:pic>
      <p:sp>
        <p:nvSpPr>
          <p:cNvPr id="3" name="Rectângulo arredondado 3"/>
          <p:cNvSpPr/>
          <p:nvPr/>
        </p:nvSpPr>
        <p:spPr>
          <a:xfrm>
            <a:off x="9414969" y="6181344"/>
            <a:ext cx="1338375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Sala </a:t>
            </a:r>
            <a:r>
              <a:rPr lang="pt-PT" dirty="0"/>
              <a:t>2</a:t>
            </a:r>
          </a:p>
        </p:txBody>
      </p:sp>
      <p:sp>
        <p:nvSpPr>
          <p:cNvPr id="4" name="Botão de ação: Página Inicial 3">
            <a:hlinkClick r:id="rId3" action="ppaction://hlinksldjump" highlightClick="1"/>
          </p:cNvPr>
          <p:cNvSpPr/>
          <p:nvPr/>
        </p:nvSpPr>
        <p:spPr>
          <a:xfrm>
            <a:off x="219456" y="6425184"/>
            <a:ext cx="414528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73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ipp.com.pt/uploads/images/Salas2012/sala6_t_SAM_3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68" y="0"/>
            <a:ext cx="9899903" cy="68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arredondado 3"/>
          <p:cNvSpPr/>
          <p:nvPr/>
        </p:nvSpPr>
        <p:spPr>
          <a:xfrm>
            <a:off x="9414969" y="6181344"/>
            <a:ext cx="1338375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Sala 3</a:t>
            </a:r>
            <a:endParaRPr lang="pt-PT" dirty="0"/>
          </a:p>
        </p:txBody>
      </p:sp>
      <p:sp>
        <p:nvSpPr>
          <p:cNvPr id="4" name="Botão de ação: Página Inicial 3">
            <a:hlinkClick r:id="rId3" action="ppaction://hlinksldjump" highlightClick="1"/>
          </p:cNvPr>
          <p:cNvSpPr/>
          <p:nvPr/>
        </p:nvSpPr>
        <p:spPr>
          <a:xfrm>
            <a:off x="219456" y="6425184"/>
            <a:ext cx="414528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79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departiraloica.files.wordpress.com/2010/04/sanita-infantil-casa-banho-crian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arredondado 3"/>
          <p:cNvSpPr/>
          <p:nvPr/>
        </p:nvSpPr>
        <p:spPr>
          <a:xfrm>
            <a:off x="9414969" y="6181344"/>
            <a:ext cx="2408731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WC para crianças</a:t>
            </a:r>
            <a:endParaRPr lang="pt-PT" dirty="0"/>
          </a:p>
        </p:txBody>
      </p:sp>
      <p:sp>
        <p:nvSpPr>
          <p:cNvPr id="2" name="Botão de ação: Avançar ou Próximo 1">
            <a:hlinkClick r:id="" action="ppaction://hlinkshowjump?jump=nextslide" highlightClick="1"/>
          </p:cNvPr>
          <p:cNvSpPr/>
          <p:nvPr/>
        </p:nvSpPr>
        <p:spPr>
          <a:xfrm>
            <a:off x="256032" y="6376416"/>
            <a:ext cx="438912" cy="333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85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-decoracao.com/Uploads/i-decoracao.com/ImagensGrandes/casa-banho-infantil-sanind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4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arredondado 3"/>
          <p:cNvSpPr/>
          <p:nvPr/>
        </p:nvSpPr>
        <p:spPr>
          <a:xfrm>
            <a:off x="9414969" y="6181344"/>
            <a:ext cx="2408731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WC para crianças</a:t>
            </a:r>
            <a:endParaRPr lang="pt-PT" dirty="0"/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219456" y="6425184"/>
            <a:ext cx="414528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1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1.bp.blogspot.com/-rLc3UEO79X4/TWLdkjvdVEI/AAAAAAAADuY/8742tjmvKdA/s1600/wc-decora%25C3%25A7%25C3%25A3o-interior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0"/>
            <a:ext cx="9931400" cy="68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arredondado 3"/>
          <p:cNvSpPr/>
          <p:nvPr/>
        </p:nvSpPr>
        <p:spPr>
          <a:xfrm>
            <a:off x="9397809" y="8252649"/>
            <a:ext cx="4667215" cy="7436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WC para funcionários</a:t>
            </a:r>
            <a:endParaRPr lang="pt-PT" dirty="0"/>
          </a:p>
        </p:txBody>
      </p:sp>
      <p:sp>
        <p:nvSpPr>
          <p:cNvPr id="5" name="Rectângulo arredondado 3"/>
          <p:cNvSpPr/>
          <p:nvPr/>
        </p:nvSpPr>
        <p:spPr>
          <a:xfrm>
            <a:off x="9055101" y="6181344"/>
            <a:ext cx="2768600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WC para funcionários</a:t>
            </a:r>
            <a:endParaRPr lang="pt-PT" dirty="0"/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219456" y="6425184"/>
            <a:ext cx="414528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48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cademiadosmarinheiros.com/images/gallery/Academia%20dos%20Marinheiros%20(1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arredondado 3"/>
          <p:cNvSpPr/>
          <p:nvPr/>
        </p:nvSpPr>
        <p:spPr>
          <a:xfrm>
            <a:off x="9055101" y="6181344"/>
            <a:ext cx="2768600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Copa (Cozinha)</a:t>
            </a:r>
            <a:endParaRPr lang="pt-PT" dirty="0"/>
          </a:p>
        </p:txBody>
      </p:sp>
      <p:sp>
        <p:nvSpPr>
          <p:cNvPr id="4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219456" y="6425184"/>
            <a:ext cx="414528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96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" name="Marcador de Posição de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0853" cy="6858001"/>
          </a:xfrm>
        </p:spPr>
      </p:pic>
      <p:sp>
        <p:nvSpPr>
          <p:cNvPr id="9" name="Rectângulo arredondado 3"/>
          <p:cNvSpPr/>
          <p:nvPr/>
        </p:nvSpPr>
        <p:spPr>
          <a:xfrm>
            <a:off x="9758857" y="5298474"/>
            <a:ext cx="1008992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Sala 3</a:t>
            </a:r>
            <a:endParaRPr lang="pt-PT" dirty="0"/>
          </a:p>
        </p:txBody>
      </p:sp>
      <p:sp>
        <p:nvSpPr>
          <p:cNvPr id="10" name="Rectângulo arredondado 3"/>
          <p:cNvSpPr/>
          <p:nvPr/>
        </p:nvSpPr>
        <p:spPr>
          <a:xfrm>
            <a:off x="7267904" y="5352286"/>
            <a:ext cx="919436" cy="4751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Sala 2</a:t>
            </a:r>
            <a:endParaRPr lang="pt-PT" dirty="0"/>
          </a:p>
        </p:txBody>
      </p:sp>
      <p:sp>
        <p:nvSpPr>
          <p:cNvPr id="11" name="Rectângulo arredondado 3"/>
          <p:cNvSpPr/>
          <p:nvPr/>
        </p:nvSpPr>
        <p:spPr>
          <a:xfrm>
            <a:off x="8387254" y="4438341"/>
            <a:ext cx="950969" cy="416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Sala 1</a:t>
            </a:r>
            <a:endParaRPr lang="pt-PT" dirty="0"/>
          </a:p>
        </p:txBody>
      </p:sp>
      <p:sp>
        <p:nvSpPr>
          <p:cNvPr id="12" name="Rectângulo arredondado 11"/>
          <p:cNvSpPr/>
          <p:nvPr/>
        </p:nvSpPr>
        <p:spPr>
          <a:xfrm>
            <a:off x="2924504" y="6257329"/>
            <a:ext cx="2046889" cy="3916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Refeitório</a:t>
            </a:r>
            <a:endParaRPr lang="pt-PT" dirty="0"/>
          </a:p>
        </p:txBody>
      </p:sp>
      <p:sp>
        <p:nvSpPr>
          <p:cNvPr id="13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219456" y="6425184"/>
            <a:ext cx="414528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58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virginactive.pt/img/instalaciones/lisboa-clubv-area-crian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4" y="1813034"/>
            <a:ext cx="12200144" cy="36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arredondado 4"/>
          <p:cNvSpPr/>
          <p:nvPr/>
        </p:nvSpPr>
        <p:spPr>
          <a:xfrm>
            <a:off x="9055101" y="6181344"/>
            <a:ext cx="2768600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Ginásio</a:t>
            </a:r>
            <a:endParaRPr lang="pt-PT" dirty="0"/>
          </a:p>
        </p:txBody>
      </p:sp>
      <p:sp>
        <p:nvSpPr>
          <p:cNvPr id="6" name="Botão de ação: Avançar ou Próximo 1">
            <a:hlinkClick r:id="" action="ppaction://hlinkshowjump?jump=nextslide" highlightClick="1"/>
          </p:cNvPr>
          <p:cNvSpPr/>
          <p:nvPr/>
        </p:nvSpPr>
        <p:spPr>
          <a:xfrm>
            <a:off x="256032" y="6376416"/>
            <a:ext cx="438912" cy="333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09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146" name="Picture 2" descr="https://www.virginactive.es/img/fotos/galeria_MOST_club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arredondado 4"/>
          <p:cNvSpPr/>
          <p:nvPr/>
        </p:nvSpPr>
        <p:spPr>
          <a:xfrm>
            <a:off x="9055101" y="6181344"/>
            <a:ext cx="2768600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Ginásio</a:t>
            </a:r>
            <a:endParaRPr lang="pt-PT" dirty="0"/>
          </a:p>
        </p:txBody>
      </p:sp>
      <p:sp>
        <p:nvSpPr>
          <p:cNvPr id="6" name="Botão de ação: Avançar ou Próximo 1">
            <a:hlinkClick r:id="" action="ppaction://hlinkshowjump?jump=nextslide" highlightClick="1"/>
          </p:cNvPr>
          <p:cNvSpPr/>
          <p:nvPr/>
        </p:nvSpPr>
        <p:spPr>
          <a:xfrm>
            <a:off x="256032" y="6376416"/>
            <a:ext cx="438912" cy="333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14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Grp="1"/>
          </p:cNvSpPr>
          <p:nvPr>
            <p:ph type="title"/>
          </p:nvPr>
        </p:nvSpPr>
        <p:spPr>
          <a:xfrm>
            <a:off x="646111" y="734072"/>
            <a:ext cx="9404723" cy="1400530"/>
          </a:xfrm>
        </p:spPr>
        <p:txBody>
          <a:bodyPr/>
          <a:lstStyle/>
          <a:p>
            <a:r>
              <a:rPr lang="pt-BR" dirty="0" smtClean="0"/>
              <a:t>Conceito de Empreendedorismo</a:t>
            </a:r>
            <a:endParaRPr lang="pt-BR" dirty="0"/>
          </a:p>
        </p:txBody>
      </p:sp>
      <p:sp>
        <p:nvSpPr>
          <p:cNvPr id="3" name="Retângulo 2"/>
          <p:cNvSpPr>
            <a:spLocks noGrp="1"/>
          </p:cNvSpPr>
          <p:nvPr>
            <p:ph idx="1"/>
          </p:nvPr>
        </p:nvSpPr>
        <p:spPr>
          <a:xfrm>
            <a:off x="1103313" y="2052918"/>
            <a:ext cx="7302134" cy="4195481"/>
          </a:xfrm>
        </p:spPr>
        <p:txBody>
          <a:bodyPr/>
          <a:lstStyle/>
          <a:p>
            <a:pPr lvl="0"/>
            <a:r>
              <a:rPr lang="pt-BR" b="1" dirty="0"/>
              <a:t>Empreendedorismo </a:t>
            </a:r>
            <a:r>
              <a:rPr lang="pt-BR" dirty="0"/>
              <a:t>significa empreender, resolver um problema ou situação complicada. É um termo muito usado no âmbito empresarial e muitas vezes está relacionado com a  </a:t>
            </a:r>
            <a:r>
              <a:rPr lang="pt-BR" b="1" dirty="0"/>
              <a:t>criação de empresas</a:t>
            </a:r>
            <a:r>
              <a:rPr lang="pt-BR" dirty="0"/>
              <a:t> ou </a:t>
            </a:r>
            <a:r>
              <a:rPr lang="pt-BR" b="1" dirty="0"/>
              <a:t>produtos novos</a:t>
            </a:r>
            <a:r>
              <a:rPr lang="pt-BR" dirty="0"/>
              <a:t>.</a:t>
            </a:r>
            <a:endParaRPr lang="pt-PT" dirty="0"/>
          </a:p>
          <a:p>
            <a:pPr lvl="0"/>
            <a:r>
              <a:rPr lang="pt-BR" dirty="0"/>
              <a:t>Empreender é também </a:t>
            </a:r>
            <a:r>
              <a:rPr lang="pt-BR" b="1" dirty="0"/>
              <a:t>agregar valor</a:t>
            </a:r>
            <a:r>
              <a:rPr lang="pt-BR" dirty="0"/>
              <a:t>, saber</a:t>
            </a:r>
            <a:r>
              <a:rPr lang="pt-BR" b="1" dirty="0"/>
              <a:t> identificar oportunidades</a:t>
            </a:r>
            <a:r>
              <a:rPr lang="pt-BR" dirty="0"/>
              <a:t> e transformá-las em um </a:t>
            </a:r>
            <a:r>
              <a:rPr lang="pt-BR" b="1" dirty="0"/>
              <a:t>negócio lucrativo</a:t>
            </a:r>
            <a:r>
              <a:rPr lang="pt-BR" dirty="0"/>
              <a:t>.</a:t>
            </a:r>
            <a:endParaRPr lang="pt-PT" dirty="0"/>
          </a:p>
          <a:p>
            <a:pPr lvl="0"/>
            <a:r>
              <a:rPr lang="pt-BR" dirty="0"/>
              <a:t>O empreendedorismo é essencial nas sociedades, pois é atraves deste que as empresas geram riqueza a partir de novos produtos, métodos de produção, novos mercados e novas formas de organização.</a:t>
            </a:r>
            <a:endParaRPr lang="pt-PT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08" y="2749061"/>
            <a:ext cx="2526324" cy="252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170" name="Picture 2" descr="https://www.virginactive.es/img/instalaciones/bloque1_AM_club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4" y="1560786"/>
            <a:ext cx="12200144" cy="36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arredondado 4"/>
          <p:cNvSpPr/>
          <p:nvPr/>
        </p:nvSpPr>
        <p:spPr>
          <a:xfrm>
            <a:off x="9055101" y="6181344"/>
            <a:ext cx="2768600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Ginásio</a:t>
            </a:r>
            <a:endParaRPr lang="pt-PT" dirty="0"/>
          </a:p>
        </p:txBody>
      </p:sp>
      <p:sp>
        <p:nvSpPr>
          <p:cNvPr id="6" name="Botão de ação: Avançar ou Próximo 1">
            <a:hlinkClick r:id="" action="ppaction://hlinkshowjump?jump=nextslide" highlightClick="1"/>
          </p:cNvPr>
          <p:cNvSpPr/>
          <p:nvPr/>
        </p:nvSpPr>
        <p:spPr>
          <a:xfrm>
            <a:off x="256032" y="6376416"/>
            <a:ext cx="438912" cy="333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55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virginactive.pt/img/instalaciones_globales/club-v-virgin-active-health-clu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arredondado 4"/>
          <p:cNvSpPr/>
          <p:nvPr/>
        </p:nvSpPr>
        <p:spPr>
          <a:xfrm>
            <a:off x="9055101" y="6181344"/>
            <a:ext cx="2768600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Ginásio</a:t>
            </a:r>
            <a:endParaRPr lang="pt-PT" dirty="0"/>
          </a:p>
        </p:txBody>
      </p:sp>
      <p:sp>
        <p:nvSpPr>
          <p:cNvPr id="6" name="Botão de ação: Avançar ou Próximo 1">
            <a:hlinkClick r:id="" action="ppaction://hlinkshowjump?jump=nextslide" highlightClick="1"/>
          </p:cNvPr>
          <p:cNvSpPr/>
          <p:nvPr/>
        </p:nvSpPr>
        <p:spPr>
          <a:xfrm>
            <a:off x="256032" y="6376416"/>
            <a:ext cx="438912" cy="333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79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194" name="Picture 2" descr="http://www.virgin-active.es/img/galeria/guarderia-ninos-gimnasio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arredondado 4"/>
          <p:cNvSpPr/>
          <p:nvPr/>
        </p:nvSpPr>
        <p:spPr>
          <a:xfrm>
            <a:off x="9055101" y="6181344"/>
            <a:ext cx="2768600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Polivalente</a:t>
            </a:r>
            <a:endParaRPr lang="pt-PT" dirty="0"/>
          </a:p>
        </p:txBody>
      </p:sp>
      <p:sp>
        <p:nvSpPr>
          <p:cNvPr id="6" name="Botão de ação: Avançar ou Próximo 1">
            <a:hlinkClick r:id="" action="ppaction://hlinkshowjump?jump=nextslide" highlightClick="1"/>
          </p:cNvPr>
          <p:cNvSpPr/>
          <p:nvPr/>
        </p:nvSpPr>
        <p:spPr>
          <a:xfrm>
            <a:off x="256032" y="6376416"/>
            <a:ext cx="438912" cy="333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05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virginactive.es/img/instalaciones/cabecera-ninos-gimnasio-virgin-active-gr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775"/>
            <a:ext cx="12230954" cy="36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arredondado 4"/>
          <p:cNvSpPr/>
          <p:nvPr/>
        </p:nvSpPr>
        <p:spPr>
          <a:xfrm>
            <a:off x="9055101" y="6181344"/>
            <a:ext cx="2768600" cy="528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Polivalente</a:t>
            </a:r>
            <a:endParaRPr lang="pt-PT" dirty="0"/>
          </a:p>
        </p:txBody>
      </p:sp>
      <p:sp>
        <p:nvSpPr>
          <p:cNvPr id="7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219456" y="6425184"/>
            <a:ext cx="414528" cy="304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90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972981"/>
            <a:ext cx="9404723" cy="1400530"/>
          </a:xfrm>
        </p:spPr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8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642" y="894154"/>
            <a:ext cx="9404723" cy="1400530"/>
          </a:xfrm>
        </p:spPr>
        <p:txBody>
          <a:bodyPr/>
          <a:lstStyle/>
          <a:p>
            <a:r>
              <a:rPr lang="pt-PT" dirty="0" smtClean="0"/>
              <a:t>Bibliografia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7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9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ho horizontal 3"/>
          <p:cNvSpPr/>
          <p:nvPr/>
        </p:nvSpPr>
        <p:spPr>
          <a:xfrm>
            <a:off x="926122" y="1477108"/>
            <a:ext cx="10128739" cy="500575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71527" y="2029472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endParaRPr lang="pt-BR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t-BR" i="1" dirty="0" smtClean="0">
                <a:solidFill>
                  <a:schemeClr val="bg1"/>
                </a:solidFill>
              </a:rPr>
              <a:t>"</a:t>
            </a:r>
            <a:r>
              <a:rPr lang="pt-BR" i="1" dirty="0">
                <a:solidFill>
                  <a:schemeClr val="bg1"/>
                </a:solidFill>
              </a:rPr>
              <a:t>Ser um empreendedor é executar os sonhos, mesmo que haja riscos. É enfrentar os problemas, mesmo não tendo forças. É caminhar por lugares desconhecidos, mesmo sem bússola. É tomar atitudes que ninguém tomou. É ter consciência de que quem vence sem obstáculos triunfa sem glória. É não esperar uma herança, mas construir uma história... Ser um empreendedor não é esperar a felicidade acontecer, mas conquistá-la.".</a:t>
            </a:r>
            <a:r>
              <a:rPr lang="pt-BR" dirty="0">
                <a:solidFill>
                  <a:schemeClr val="bg1"/>
                </a:solidFill>
              </a:rPr>
              <a:t> </a:t>
            </a:r>
            <a:endParaRPr lang="pt-PT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pt-BR" dirty="0" smtClean="0"/>
              <a:t>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pt-BR" dirty="0" smtClean="0">
                <a:solidFill>
                  <a:schemeClr val="bg1"/>
                </a:solidFill>
              </a:rPr>
              <a:t>Augusto </a:t>
            </a:r>
            <a:r>
              <a:rPr lang="pt-BR" dirty="0">
                <a:solidFill>
                  <a:schemeClr val="bg1"/>
                </a:solidFill>
              </a:rPr>
              <a:t>Cury</a:t>
            </a:r>
            <a:endParaRPr lang="pt-PT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23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Caracteristicas do Empreendedor</a:t>
            </a:r>
            <a:endParaRPr lang="pt-BR" dirty="0"/>
          </a:p>
        </p:txBody>
      </p:sp>
      <p:sp>
        <p:nvSpPr>
          <p:cNvPr id="5" name="Retângul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1346565" y="1617784"/>
            <a:ext cx="8490684" cy="3825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lang="pt-BR"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pt-BR" dirty="0"/>
              <a:t>Deve ter iniciativa, saber procurar  oportunidades de negócio, estando sempre atento às mudanças no mercado em que atua;</a:t>
            </a:r>
            <a:endParaRPr lang="pt-PT" dirty="0"/>
          </a:p>
          <a:p>
            <a:pPr lvl="0"/>
            <a:r>
              <a:rPr lang="pt-BR" dirty="0"/>
              <a:t>Dever ser perseverante pois, surgem sempre dificuldades;  </a:t>
            </a:r>
            <a:endParaRPr lang="pt-PT" dirty="0"/>
          </a:p>
          <a:p>
            <a:pPr lvl="0"/>
            <a:r>
              <a:rPr lang="pt-BR" dirty="0"/>
              <a:t>Deve ter capacidade de correr riscos, mas sempre bem informado;</a:t>
            </a:r>
            <a:endParaRPr lang="pt-PT" dirty="0"/>
          </a:p>
          <a:p>
            <a:pPr lvl="0"/>
            <a:r>
              <a:rPr lang="pt-BR" dirty="0"/>
              <a:t>Deve ter capacidade de planejamento, ou seja, deve saber avaliar as melhores alternativas para alcançar os objetivos desejados;</a:t>
            </a:r>
            <a:endParaRPr lang="pt-PT" dirty="0"/>
          </a:p>
          <a:p>
            <a:pPr lvl="0"/>
            <a:r>
              <a:rPr lang="pt-BR" dirty="0"/>
              <a:t>Deve ser eficiente, para garantir que os recursos sejam bem aproveitados. Este tem de saber conquistar o cliente, o publico alvo e tambem direcionar os seus esforços</a:t>
            </a:r>
            <a:r>
              <a:rPr lang="pt-BR" dirty="0" smtClean="0"/>
              <a:t>;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23" y="5420201"/>
            <a:ext cx="6131169" cy="12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57836" y="2238867"/>
            <a:ext cx="6821488" cy="4195481"/>
          </a:xfrm>
        </p:spPr>
        <p:txBody>
          <a:bodyPr/>
          <a:lstStyle/>
          <a:p>
            <a:pPr lvl="0"/>
            <a:r>
              <a:rPr lang="pt-BR" dirty="0"/>
              <a:t>Deve ter uma vasta rede de contactos sendo importante participar em eventos ou feiras relacionados com o seu  produto. Por vezes é nestes locais informais que se trocam contactos importantes para eventuais oportunidades de negocio;</a:t>
            </a:r>
            <a:endParaRPr lang="pt-PT" dirty="0"/>
          </a:p>
          <a:p>
            <a:pPr lvl="0"/>
            <a:r>
              <a:rPr lang="pt-BR" dirty="0"/>
              <a:t>Deve tambem ter espirito de liderança, pois o empreendedor deve ser sempre o lider da sua empresa. Deve ter capacidade de ouvir e de estimular permanentemente a sua equipa para que a consiga motivar.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Retângulo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pt-BR" dirty="0" smtClean="0"/>
              <a:t>Caracteristicas do Empreendedor (cont.)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07" y="2940632"/>
            <a:ext cx="4056551" cy="2276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0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8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7" name="Oval 6"/>
          <p:cNvSpPr/>
          <p:nvPr/>
        </p:nvSpPr>
        <p:spPr>
          <a:xfrm>
            <a:off x="597878" y="2227385"/>
            <a:ext cx="492369" cy="4572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9BA7C2-4A1B-4334-9242-10ABBE6BB2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F7BC3D-343D-4DA0-9250-F5099A56683F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1E313E4-9D2E-4DE5-8A91-B07E8A8D6A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1421</Words>
  <Application>Microsoft Office PowerPoint</Application>
  <PresentationFormat>Personalizados</PresentationFormat>
  <Paragraphs>196</Paragraphs>
  <Slides>45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45</vt:i4>
      </vt:variant>
    </vt:vector>
  </HeadingPairs>
  <TitlesOfParts>
    <vt:vector size="46" baseType="lpstr">
      <vt:lpstr>Íon</vt:lpstr>
      <vt:lpstr>  Empreendedorismo</vt:lpstr>
      <vt:lpstr>Índice</vt:lpstr>
      <vt:lpstr>Introdução</vt:lpstr>
      <vt:lpstr>Conceito de Empreendedorismo</vt:lpstr>
      <vt:lpstr>Apresentação do PowerPoint</vt:lpstr>
      <vt:lpstr>Caracteristicas do Empreendedor</vt:lpstr>
      <vt:lpstr>Caracteristicas do Empreendedor (cont.)</vt:lpstr>
      <vt:lpstr>Apresentação do PowerPoint</vt:lpstr>
      <vt:lpstr>Apresentação do PowerPoint</vt:lpstr>
      <vt:lpstr>Apresentação do PowerPoint</vt:lpstr>
      <vt:lpstr>                           Jardim-de-infância        A magia do Futuro*      “Não se pode falar de educação, sem amor ”   </vt:lpstr>
      <vt:lpstr>Localização</vt:lpstr>
      <vt:lpstr>Planta da Instituição</vt:lpstr>
      <vt:lpstr>Instalações</vt:lpstr>
      <vt:lpstr>Regras gerais/legais para o normal funcionamento do Jardim-de-Infância</vt:lpstr>
      <vt:lpstr>Regras gerais/legais para o normal funcionamento do Jardim-de-Infância (cont.)</vt:lpstr>
      <vt:lpstr>Medidas de Segurança</vt:lpstr>
      <vt:lpstr>Objectivos gerais da Instituição</vt:lpstr>
      <vt:lpstr>Projecto Curricular das Turmas</vt:lpstr>
      <vt:lpstr>Metodologia</vt:lpstr>
      <vt:lpstr>Plano Anual de Actividades</vt:lpstr>
      <vt:lpstr>Ficha de Avaliação das Crianças</vt:lpstr>
      <vt:lpstr>A Equipa </vt:lpstr>
      <vt:lpstr>A Equipa Pedagógica</vt:lpstr>
      <vt:lpstr>A Equipa Auxiliar</vt:lpstr>
      <vt:lpstr>Os nossos serviços</vt:lpstr>
      <vt:lpstr>Tabela de preços</vt:lpstr>
      <vt:lpstr>O nosso produto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da Empresa</dc:title>
  <dc:creator>Debora Cristina Pereira S. R. Rei</dc:creator>
  <cp:lastModifiedBy>Márcia Filipe Parreira Ribeiro</cp:lastModifiedBy>
  <cp:revision>42</cp:revision>
  <dcterms:created xsi:type="dcterms:W3CDTF">2013-04-05T19:56:08Z</dcterms:created>
  <dcterms:modified xsi:type="dcterms:W3CDTF">2014-11-13T10:12:47Z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