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8" r:id="rId2"/>
    <p:sldId id="260" r:id="rId3"/>
    <p:sldId id="321" r:id="rId4"/>
    <p:sldId id="269" r:id="rId5"/>
    <p:sldId id="271" r:id="rId6"/>
    <p:sldId id="275" r:id="rId7"/>
    <p:sldId id="276" r:id="rId8"/>
    <p:sldId id="284" r:id="rId9"/>
    <p:sldId id="285" r:id="rId10"/>
    <p:sldId id="286" r:id="rId11"/>
    <p:sldId id="287" r:id="rId12"/>
    <p:sldId id="283" r:id="rId13"/>
    <p:sldId id="277" r:id="rId14"/>
    <p:sldId id="278" r:id="rId15"/>
    <p:sldId id="279" r:id="rId16"/>
    <p:sldId id="282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3" r:id="rId41"/>
    <p:sldId id="311" r:id="rId42"/>
    <p:sldId id="312" r:id="rId43"/>
    <p:sldId id="267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280" r:id="rId52"/>
    <p:sldId id="28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5324" autoAdjust="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10/1/2014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3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01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1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0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91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67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79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2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5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50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2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01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5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6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3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52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5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33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0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8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936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1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70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08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82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03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4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6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79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80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071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51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24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993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208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38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94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56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7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213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5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0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‹nº›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slide" Target="slide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slide" Target="slide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6.gif"/><Relationship Id="rId7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10" Type="http://schemas.openxmlformats.org/officeDocument/2006/relationships/slide" Target="slide26.xml"/><Relationship Id="rId4" Type="http://schemas.openxmlformats.org/officeDocument/2006/relationships/image" Target="../media/image6.png"/><Relationship Id="rId9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0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gif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://www.google.pt/url?sa=i&amp;rct=j&amp;q=&amp;esrc=s&amp;source=images&amp;cd=&amp;cad=rja&amp;uact=8&amp;docid=YFD4N2KxJSze-M&amp;tbnid=-vs6Rqv7EIF6xM:&amp;ved=0CAcQjRw&amp;url=http://rouxinoldepomares.blogs.sapo.pt/tag/lixo&amp;ei=zCYkVM6pKIXmaIafgcgM&amp;bvm=bv.76247554,d.ZGU&amp;psig=AFQjCNHccShw2aDN5PHlTsslW9UTYPZ1jg&amp;ust=141174167770086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://www.google.pt/url?sa=i&amp;rct=j&amp;q=&amp;esrc=s&amp;source=images&amp;cd=&amp;cad=rja&amp;uact=8&amp;docid=FbakK3HAthh3RM&amp;tbnid=JgVo4JblholfiM:&amp;ved=0CAcQjRw&amp;url=http://www.alunosonline.com.br/quimica/polimeros-poluicao-lixo.html&amp;ei=NyckVNGrO8zvaqO3gKgL&amp;bvm=bv.76247554,d.ZGU&amp;psig=AFQjCNFN_Ui8dxWyarLCHlu8ksOkHUxQ5A&amp;ust=141174184210581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041" y="1325988"/>
            <a:ext cx="4846320" cy="23876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Poluição das águas e dos solos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9100" y="5060373"/>
            <a:ext cx="2369127" cy="831921"/>
          </a:xfrm>
        </p:spPr>
        <p:txBody>
          <a:bodyPr>
            <a:normAutofit fontScale="77500" lnSpcReduction="20000"/>
          </a:bodyPr>
          <a:lstStyle/>
          <a:p>
            <a:r>
              <a:rPr lang="pt-PT" sz="2100" dirty="0" smtClean="0">
                <a:latin typeface="Bradley Hand ITC" panose="03070402050302030203" pitchFamily="66" charset="0"/>
              </a:rPr>
              <a:t>Trabalho realizado por:</a:t>
            </a:r>
          </a:p>
          <a:p>
            <a:pPr marL="285750" indent="-285750">
              <a:buFontTx/>
              <a:buChar char="-"/>
            </a:pPr>
            <a:r>
              <a:rPr lang="pt-PT" sz="2100" dirty="0" smtClean="0">
                <a:latin typeface="Bradley Hand ITC" panose="03070402050302030203" pitchFamily="66" charset="0"/>
              </a:rPr>
              <a:t>Debora Rei Nº5</a:t>
            </a:r>
          </a:p>
          <a:p>
            <a:pPr marL="285750" indent="-285750">
              <a:buFontTx/>
              <a:buChar char="-"/>
            </a:pPr>
            <a:r>
              <a:rPr lang="pt-PT" sz="2100" dirty="0" smtClean="0">
                <a:latin typeface="Bradley Hand ITC" panose="03070402050302030203" pitchFamily="66" charset="0"/>
              </a:rPr>
              <a:t>Diana Fragoso Nº6</a:t>
            </a:r>
          </a:p>
          <a:p>
            <a:pPr marL="285750" indent="-285750">
              <a:buFontTx/>
              <a:buChar char="-"/>
            </a:pPr>
            <a:r>
              <a:rPr lang="pt-PT" sz="2100" dirty="0" smtClean="0">
                <a:latin typeface="Bradley Hand ITC" panose="03070402050302030203" pitchFamily="66" charset="0"/>
              </a:rPr>
              <a:t>Márcia Ribeiro Nº9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http://www.portogente.com.br/arquivos/id_27374_VazamentoChevronDiaaDi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7" y="3493416"/>
            <a:ext cx="3186113" cy="250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 descr="http://www.oceanica.ufrj.br/deno/prod_academic/relatorios/2010/Carolina%20e%20Renato/relat1/relat12_arquivos/image004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92" y="3493415"/>
            <a:ext cx="3390901" cy="250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Fontes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 poluição das águas e dos solos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94797" y="2033835"/>
            <a:ext cx="9862127" cy="2919165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- </a:t>
            </a:r>
            <a:r>
              <a:rPr lang="pt-PT" sz="2000" dirty="0">
                <a:latin typeface="Comic Sans MS" panose="030F0702030302020204" pitchFamily="66" charset="0"/>
              </a:rPr>
              <a:t>A</a:t>
            </a:r>
            <a:r>
              <a:rPr lang="pt-PT" sz="2000" dirty="0" smtClean="0">
                <a:latin typeface="Comic Sans MS" panose="030F0702030302020204" pitchFamily="66" charset="0"/>
              </a:rPr>
              <a:t>cidentais </a:t>
            </a:r>
            <a:r>
              <a:rPr lang="pt-PT" sz="2000" dirty="0">
                <a:latin typeface="Comic Sans MS" panose="030F0702030302020204" pitchFamily="66" charset="0"/>
              </a:rPr>
              <a:t>(provocados ocasionalmente,  cujos efeitos se fazem sentir a médio e longo prazos</a:t>
            </a:r>
            <a:r>
              <a:rPr lang="pt-PT" sz="2000" dirty="0" smtClean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pt-PT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pt-PT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-</a:t>
            </a:r>
            <a:r>
              <a:rPr lang="pt-PT" sz="2000" dirty="0" smtClean="0">
                <a:latin typeface="Comic Sans MS" panose="030F0702030302020204" pitchFamily="66" charset="0"/>
              </a:rPr>
              <a:t> </a:t>
            </a:r>
            <a:r>
              <a:rPr lang="pt-PT" sz="1600" dirty="0" smtClean="0">
                <a:latin typeface="Comic Sans MS" panose="030F0702030302020204" pitchFamily="66" charset="0"/>
              </a:rPr>
              <a:t>Exemplo</a:t>
            </a:r>
            <a:r>
              <a:rPr lang="pt-PT" sz="1600" dirty="0">
                <a:latin typeface="Comic Sans MS" panose="030F0702030302020204" pitchFamily="66" charset="0"/>
              </a:rPr>
              <a:t>: </a:t>
            </a:r>
            <a:r>
              <a:rPr lang="pt-PT" sz="1600" dirty="0" smtClean="0">
                <a:latin typeface="Comic Sans MS" panose="030F0702030302020204" pitchFamily="66" charset="0"/>
              </a:rPr>
              <a:t>petroleiras.</a:t>
            </a:r>
            <a:endParaRPr lang="pt-PT" sz="1600" dirty="0">
              <a:latin typeface="Comic Sans MS" panose="030F0702030302020204" pitchFamily="66" charset="0"/>
            </a:endParaRP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2458992" y="6210029"/>
            <a:ext cx="28713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Derrame de petrólio no mar.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843077" y="6120193"/>
            <a:ext cx="2888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Consequência do derrame de</a:t>
            </a:r>
          </a:p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petrolio no mar.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http://www.uipi.com.br/images/stories/Jornal_da_Vitoriosa/UIPI-Duas_tempestades_tropicais_deixaram_26_mortos_em_Moambique-2801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11" y="3420379"/>
            <a:ext cx="3119689" cy="2381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 descr="Protecção Civil: Quase 1.200 bombeiros a combater 11 fogos florestai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37" y="3420379"/>
            <a:ext cx="3370234" cy="2382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Fontes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 poluição das águas e dos solos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72597" y="2059235"/>
            <a:ext cx="9862127" cy="2919165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- </a:t>
            </a:r>
            <a:r>
              <a:rPr lang="pt-PT" sz="2000" dirty="0">
                <a:latin typeface="Comic Sans MS" panose="030F0702030302020204" pitchFamily="66" charset="0"/>
              </a:rPr>
              <a:t>Sistemáticas (são provocadas pela emissão regular do poluente</a:t>
            </a:r>
            <a:r>
              <a:rPr lang="pt-PT" sz="2000" dirty="0" smtClean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pt-PT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pt-PT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-</a:t>
            </a:r>
            <a:r>
              <a:rPr lang="pt-PT" sz="1600" dirty="0" smtClean="0">
                <a:latin typeface="Comic Sans MS" panose="030F0702030302020204" pitchFamily="66" charset="0"/>
              </a:rPr>
              <a:t> Exemplo: fogos </a:t>
            </a:r>
            <a:r>
              <a:rPr lang="pt-PT" sz="1600" dirty="0">
                <a:latin typeface="Comic Sans MS" panose="030F0702030302020204" pitchFamily="66" charset="0"/>
              </a:rPr>
              <a:t>florestais, furacões, tempestades tropicais.</a:t>
            </a:r>
            <a:endParaRPr lang="pt-PT" sz="16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3098511" y="6064793"/>
            <a:ext cx="1582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Fogo florestal.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966939" y="6074067"/>
            <a:ext cx="2199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Tempestade tropical.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68" y="3111500"/>
            <a:ext cx="6949440" cy="1390621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Formas </a:t>
            </a: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 poluição das águas e dos solos</a:t>
            </a:r>
            <a:endParaRPr lang="en-US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550"/>
            <a:ext cx="1495634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Formas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 poluição das águas e dos solos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0700" y="2465635"/>
            <a:ext cx="7433748" cy="3042988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 </a:t>
            </a:r>
            <a:r>
              <a:rPr lang="pt-PT" sz="2000" dirty="0">
                <a:latin typeface="Comic Sans MS" panose="030F0702030302020204" pitchFamily="66" charset="0"/>
              </a:rPr>
              <a:t>De entre todos os seres vivos, o ser humano é aquele que mais tem prejudicado o nosso planeta, pois exerce sobre o ambiente uma acção destruidora. </a:t>
            </a:r>
            <a:endParaRPr lang="pt-PT" sz="2000" dirty="0" smtClean="0">
              <a:latin typeface="Comic Sans MS" panose="030F0702030302020204" pitchFamily="66" charset="0"/>
            </a:endParaRP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O </a:t>
            </a:r>
            <a:r>
              <a:rPr lang="pt-PT" sz="2000" dirty="0">
                <a:latin typeface="Comic Sans MS" panose="030F0702030302020204" pitchFamily="66" charset="0"/>
              </a:rPr>
              <a:t>resultado das acções do homem tem provocado diversos impactos, nomeadamente, o esgotamento e a degradação dos recursos naturais e, por conseguinte, o aumento da poluição das águas, dos solos e da atmosfera.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6" name="Picture 4" descr="http://2.bp.blogspot.com/_W5cgVxbmd9Y/TQeSb99AiXI/AAAAAAAAAAY/8lr6FqqkpS4/s1600/t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5" b="1"/>
          <a:stretch/>
        </p:blipFill>
        <p:spPr bwMode="auto">
          <a:xfrm>
            <a:off x="7954448" y="2624636"/>
            <a:ext cx="3949700" cy="2724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tângulo 7"/>
          <p:cNvSpPr/>
          <p:nvPr/>
        </p:nvSpPr>
        <p:spPr>
          <a:xfrm>
            <a:off x="8470405" y="5530846"/>
            <a:ext cx="2917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Fontes de poluição das </a:t>
            </a:r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águas</a:t>
            </a:r>
          </a:p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pt-PT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e dos solos</a:t>
            </a:r>
          </a:p>
        </p:txBody>
      </p:sp>
    </p:spTree>
    <p:extLst>
      <p:ext uri="{BB962C8B-B14F-4D97-AF65-F5344CB8AC3E}">
        <p14:creationId xmlns:p14="http://schemas.microsoft.com/office/powerpoint/2010/main" val="29649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Formas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 poluição das águas e dos solos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57399" y="1997748"/>
            <a:ext cx="7433748" cy="3042988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poluição das águas tem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origem: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sz="2000" dirty="0" smtClean="0">
              <a:latin typeface="Comic Sans MS" panose="030F0702030302020204" pitchFamily="66" charset="0"/>
            </a:endParaRPr>
          </a:p>
          <a:p>
            <a:pPr marL="283464" lvl="1" indent="0">
              <a:buClr>
                <a:srgbClr val="CE791C"/>
              </a:buClr>
              <a:buNone/>
            </a:pPr>
            <a:r>
              <a:rPr lang="pt-PT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-</a:t>
            </a:r>
            <a:r>
              <a:rPr lang="pt-PT" sz="2000" dirty="0" smtClean="0">
                <a:latin typeface="Comic Sans MS" panose="030F0702030302020204" pitchFamily="66" charset="0"/>
              </a:rPr>
              <a:t> no </a:t>
            </a:r>
            <a:r>
              <a:rPr lang="pt-PT" sz="2000" dirty="0">
                <a:latin typeface="Comic Sans MS" panose="030F0702030302020204" pitchFamily="66" charset="0"/>
              </a:rPr>
              <a:t>aumento da poluição atmosférica (que provoca a aceleração da transferência de partículas poluentes do ar para a água</a:t>
            </a:r>
            <a:r>
              <a:rPr lang="pt-PT" sz="2000" dirty="0" smtClean="0">
                <a:latin typeface="Comic Sans MS" panose="030F0702030302020204" pitchFamily="66" charset="0"/>
              </a:rPr>
              <a:t>).</a:t>
            </a:r>
          </a:p>
          <a:p>
            <a:pPr marL="521208" lvl="2" indent="0">
              <a:buClr>
                <a:srgbClr val="CE791C"/>
              </a:buClr>
              <a:buNone/>
            </a:pPr>
            <a:r>
              <a:rPr lang="pt-PT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- </a:t>
            </a:r>
            <a:r>
              <a:rPr lang="pt-PT" dirty="0" smtClean="0">
                <a:latin typeface="Comic Sans MS" panose="030F0702030302020204" pitchFamily="66" charset="0"/>
              </a:rPr>
              <a:t>Exemplo</a:t>
            </a:r>
            <a:r>
              <a:rPr lang="pt-PT" dirty="0">
                <a:latin typeface="Comic Sans MS" panose="030F0702030302020204" pitchFamily="66" charset="0"/>
              </a:rPr>
              <a:t>: chuvas ácidas.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sz="16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 descr="http://ecoguia.cm-mirandela.pt/files/34/345.png">
            <a:hlinkClick r:id="rId4" action="ppaction://hlinksldjump" tooltip="zoom da imagem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695700"/>
            <a:ext cx="510540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12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Formas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 poluição das águas e dos solos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22923" y="1607467"/>
            <a:ext cx="8890000" cy="2258765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E791C"/>
              </a:buClr>
              <a:buNone/>
            </a:pPr>
            <a:endParaRPr lang="pt-PT" sz="2000" dirty="0" smtClean="0">
              <a:latin typeface="Comic Sans MS" panose="030F0702030302020204" pitchFamily="66" charset="0"/>
            </a:endParaRPr>
          </a:p>
          <a:p>
            <a:pPr marL="283464" lvl="1" indent="0">
              <a:buClr>
                <a:srgbClr val="CE791C"/>
              </a:buClr>
              <a:buNone/>
            </a:pPr>
            <a:r>
              <a:rPr lang="pt-PT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-</a:t>
            </a:r>
            <a:r>
              <a:rPr lang="pt-PT" sz="2000" dirty="0" smtClean="0">
                <a:latin typeface="Comic Sans MS" panose="030F0702030302020204" pitchFamily="66" charset="0"/>
              </a:rPr>
              <a:t> no </a:t>
            </a:r>
            <a:r>
              <a:rPr lang="pt-PT" sz="2000" dirty="0">
                <a:latin typeface="Comic Sans MS" panose="030F0702030302020204" pitchFamily="66" charset="0"/>
              </a:rPr>
              <a:t>aumento de substâncias tóxicas (pesticidas, fertilizantes, metais pesados e radioactivos) que são lançadas nas águas dos mares, rios, lagos e oceanos</a:t>
            </a:r>
            <a:r>
              <a:rPr lang="pt-PT" sz="2000" dirty="0" smtClean="0">
                <a:latin typeface="Comic Sans MS" panose="030F0702030302020204" pitchFamily="66" charset="0"/>
              </a:rPr>
              <a:t>.</a:t>
            </a:r>
            <a:endParaRPr lang="pt-PT" sz="2000" dirty="0">
              <a:latin typeface="Comic Sans MS" panose="030F0702030302020204" pitchFamily="66" charset="0"/>
            </a:endParaRPr>
          </a:p>
          <a:p>
            <a:pPr marL="283464" lvl="1" indent="0">
              <a:buClr>
                <a:srgbClr val="CE791C"/>
              </a:buClr>
              <a:buNone/>
            </a:pPr>
            <a:r>
              <a:rPr lang="pt-PT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- </a:t>
            </a:r>
            <a:r>
              <a:rPr lang="pt-PT" sz="2000" dirty="0" smtClean="0">
                <a:latin typeface="Comic Sans MS" panose="030F0702030302020204" pitchFamily="66" charset="0"/>
              </a:rPr>
              <a:t>na </a:t>
            </a:r>
            <a:r>
              <a:rPr lang="pt-PT" sz="2000" dirty="0">
                <a:latin typeface="Comic Sans MS" panose="030F0702030302020204" pitchFamily="66" charset="0"/>
              </a:rPr>
              <a:t>contaminação dos lençóis freáticos (provocada pelas fossas sépticas, por rupturas dos aterros sanitários e pelas águas residuais da agricultura, da pecuária e de outras actividades</a:t>
            </a:r>
            <a:r>
              <a:rPr lang="pt-PT" sz="2000" dirty="0" smtClean="0">
                <a:latin typeface="Comic Sans MS" panose="030F0702030302020204" pitchFamily="66" charset="0"/>
              </a:rPr>
              <a:t>).</a:t>
            </a:r>
            <a:endParaRPr lang="pt-PT" sz="2000" dirty="0">
              <a:latin typeface="Comic Sans MS" panose="030F0702030302020204" pitchFamily="66" charset="0"/>
            </a:endParaRPr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2" descr="http://ambientesaudavelbiologia.files.wordpress.com/2011/05/sl_63-e1305244852762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3187" r="5748" b="3303"/>
          <a:stretch/>
        </p:blipFill>
        <p:spPr bwMode="auto">
          <a:xfrm>
            <a:off x="3263900" y="4114799"/>
            <a:ext cx="504399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986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Formas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 poluição das águas e dos solos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0153" y="2524673"/>
            <a:ext cx="6735247" cy="275560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 sua vez, a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poluição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dos solos tem origem: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sz="2000" dirty="0" smtClean="0">
              <a:latin typeface="Comic Sans MS" panose="030F0702030302020204" pitchFamily="66" charset="0"/>
            </a:endParaRPr>
          </a:p>
          <a:p>
            <a:pPr lvl="1">
              <a:buClr>
                <a:srgbClr val="CE791C"/>
              </a:buClr>
              <a:buFontTx/>
              <a:buChar char="-"/>
            </a:pPr>
            <a:r>
              <a:rPr lang="pt-PT" sz="2000" dirty="0" smtClean="0">
                <a:latin typeface="Comic Sans MS" panose="030F0702030302020204" pitchFamily="66" charset="0"/>
              </a:rPr>
              <a:t>no </a:t>
            </a:r>
            <a:r>
              <a:rPr lang="pt-PT" sz="2000" dirty="0">
                <a:latin typeface="Comic Sans MS" panose="030F0702030302020204" pitchFamily="66" charset="0"/>
              </a:rPr>
              <a:t>uso de produtos químicos na agricultura e na pecuária (o que vai contaminar os solos</a:t>
            </a:r>
            <a:r>
              <a:rPr lang="pt-PT" sz="2000" dirty="0" smtClean="0">
                <a:latin typeface="Comic Sans MS" panose="030F0702030302020204" pitchFamily="66" charset="0"/>
              </a:rPr>
              <a:t>).</a:t>
            </a:r>
          </a:p>
          <a:p>
            <a:pPr lvl="1">
              <a:buClr>
                <a:srgbClr val="CE791C"/>
              </a:buClr>
              <a:buFontTx/>
              <a:buChar char="-"/>
            </a:pPr>
            <a:r>
              <a:rPr lang="pt-PT" sz="2000" dirty="0">
                <a:latin typeface="Comic Sans MS" panose="030F0702030302020204" pitchFamily="66" charset="0"/>
              </a:rPr>
              <a:t>na deposição das partículas poluentes transportadas pelas chuvas ácidas.</a:t>
            </a:r>
          </a:p>
          <a:p>
            <a:pPr lvl="1">
              <a:buClr>
                <a:srgbClr val="CE791C"/>
              </a:buClr>
              <a:buFontTx/>
              <a:buChar char="-"/>
            </a:pPr>
            <a:r>
              <a:rPr lang="pt-PT" sz="2000" dirty="0">
                <a:latin typeface="Comic Sans MS" panose="030F0702030302020204" pitchFamily="66" charset="0"/>
              </a:rPr>
              <a:t>na contaminação provocada por aterros sanitários mal construídos e por lixeiras a céu aberto</a:t>
            </a:r>
            <a:r>
              <a:rPr lang="pt-PT" sz="2000" dirty="0" smtClean="0">
                <a:latin typeface="Comic Sans MS" panose="030F0702030302020204" pitchFamily="66" charset="0"/>
              </a:rPr>
              <a:t>.</a:t>
            </a:r>
            <a:endParaRPr lang="pt-PT" sz="2000" dirty="0">
              <a:latin typeface="Comic Sans MS" panose="030F0702030302020204" pitchFamily="66" charset="0"/>
            </a:endParaRPr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://meioambiente.culturamix.com/blog/wp-content/gallery/poluicao-da-agua1/poluicao-da-agua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53" y="2641900"/>
            <a:ext cx="3712647" cy="252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775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68" y="3111500"/>
            <a:ext cx="6949440" cy="1390621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Desperdicios resultantes da actividade humana</a:t>
            </a:r>
            <a:endParaRPr lang="en-US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550"/>
            <a:ext cx="1495634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Desperdicios resultantes da actividade humana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0153" y="2524672"/>
            <a:ext cx="6328847" cy="2910928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>
                <a:latin typeface="Comic Sans MS" panose="030F0702030302020204" pitchFamily="66" charset="0"/>
              </a:rPr>
              <a:t> </a:t>
            </a:r>
            <a:r>
              <a:rPr lang="pt-PT" sz="2000" dirty="0" smtClean="0">
                <a:latin typeface="Comic Sans MS" panose="030F0702030302020204" pitchFamily="66" charset="0"/>
              </a:rPr>
              <a:t>A </a:t>
            </a:r>
            <a:r>
              <a:rPr lang="pt-PT" sz="2000" dirty="0">
                <a:latin typeface="Comic Sans MS" panose="030F0702030302020204" pitchFamily="66" charset="0"/>
              </a:rPr>
              <a:t>poluição é um dos problemas mais graves que enfrentamos no nosso dia </a:t>
            </a:r>
            <a:r>
              <a:rPr lang="pt-PT" sz="2000" dirty="0" smtClean="0">
                <a:latin typeface="Comic Sans MS" panose="030F0702030302020204" pitchFamily="66" charset="0"/>
              </a:rPr>
              <a:t>à </a:t>
            </a:r>
            <a:r>
              <a:rPr lang="pt-PT" sz="2000" dirty="0">
                <a:latin typeface="Comic Sans MS" panose="030F0702030302020204" pitchFamily="66" charset="0"/>
              </a:rPr>
              <a:t>dia, sendo o Homem o </a:t>
            </a:r>
            <a:r>
              <a:rPr lang="pt-PT" sz="2000" dirty="0" smtClean="0">
                <a:latin typeface="Comic Sans MS" panose="030F0702030302020204" pitchFamily="66" charset="0"/>
              </a:rPr>
              <a:t>maior responsável por ela. 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20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A </a:t>
            </a:r>
            <a:r>
              <a:rPr lang="pt-PT" sz="2000" dirty="0">
                <a:latin typeface="Comic Sans MS" panose="030F0702030302020204" pitchFamily="66" charset="0"/>
              </a:rPr>
              <a:t>poluição gerada nos centros urbanos de hoje são resultado, principalmente, da queima dos combustíveis fósseis como, por exemplo, carvão mineral e derivados do petróleo (gasolina e gasóleo). </a:t>
            </a:r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 descr="http://diegodfb.xpg.uol.com.br/html/imagens/polui%C3%A7%C3%A3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664372"/>
            <a:ext cx="4045272" cy="2631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540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Desperdicios resultantes da actividade humana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59349" y="2270672"/>
            <a:ext cx="9897547" cy="1196428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>
                <a:latin typeface="Comic Sans MS" panose="030F0702030302020204" pitchFamily="66" charset="0"/>
              </a:rPr>
              <a:t>Os humanos poluem o ambiente com as necessidades de produção industrial, agrícola, de construção de moradias, lixo </a:t>
            </a:r>
            <a:r>
              <a:rPr lang="pt-PT" sz="2000" dirty="0" smtClean="0">
                <a:latin typeface="Comic Sans MS" panose="030F0702030302020204" pitchFamily="66" charset="0"/>
              </a:rPr>
              <a:t>doméstico e </a:t>
            </a:r>
            <a:r>
              <a:rPr lang="pt-PT" sz="2000" dirty="0">
                <a:latin typeface="Comic Sans MS" panose="030F0702030302020204" pitchFamily="66" charset="0"/>
              </a:rPr>
              <a:t>hospitalar a céu aberto, entre outras muitas atividades humanas.</a:t>
            </a:r>
          </a:p>
          <a:p>
            <a:pPr marL="0" indent="0">
              <a:buClr>
                <a:srgbClr val="FABB1E"/>
              </a:buClr>
              <a:buNone/>
            </a:pPr>
            <a:endParaRPr lang="pt-PT" dirty="0">
              <a:latin typeface="Comic Sans MS" panose="030F0702030302020204" pitchFamily="66" charset="0"/>
            </a:endParaRPr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://www.ib.usp.br/coletaseletiva/saudecoletiva/hospita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3" y="3746500"/>
            <a:ext cx="2833063" cy="2081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iVIy_SLdxBgwuDXA3KTeuYyjRT3GU-5pHHi1Bvsydi_uUDw3D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11" y="3746500"/>
            <a:ext cx="2686050" cy="2085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eracaosustentavel.com.br/wp-content/uploads/residuos_constr_civil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49" y="3746499"/>
            <a:ext cx="2774950" cy="2081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307667" y="6074067"/>
            <a:ext cx="2470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Lixo de construção civil.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49021" y="6074067"/>
            <a:ext cx="16626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Lixo doméstico.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67198" y="6074067"/>
            <a:ext cx="1653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Lixo hospitalar.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700" y="282575"/>
            <a:ext cx="7569200" cy="915845"/>
          </a:xfrm>
        </p:spPr>
        <p:txBody>
          <a:bodyPr>
            <a:norm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Índice</a:t>
            </a:r>
            <a:endParaRPr lang="pt-P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745" y="1766455"/>
            <a:ext cx="5510318" cy="474864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400" dirty="0" smtClean="0">
                <a:latin typeface="Comic Sans MS" panose="030F0702030302020204" pitchFamily="66" charset="0"/>
              </a:rPr>
              <a:t> Definição do conceito de poluição: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 das águas;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 dos solos;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>
              <a:latin typeface="Comic Sans MS" panose="030F0702030302020204" pitchFamily="66" charset="0"/>
            </a:endParaRP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400" dirty="0" smtClean="0">
                <a:latin typeface="Comic Sans MS" panose="030F0702030302020204" pitchFamily="66" charset="0"/>
              </a:rPr>
              <a:t> Fontes de poluição das águas e dos solos;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400" dirty="0" smtClean="0">
                <a:latin typeface="Comic Sans MS" panose="030F0702030302020204" pitchFamily="66" charset="0"/>
              </a:rPr>
              <a:t>Formas </a:t>
            </a:r>
            <a:r>
              <a:rPr lang="pt-PT" sz="2400" dirty="0">
                <a:latin typeface="Comic Sans MS" panose="030F0702030302020204" pitchFamily="66" charset="0"/>
              </a:rPr>
              <a:t>de </a:t>
            </a:r>
            <a:r>
              <a:rPr lang="pt-PT" sz="2400" dirty="0" smtClean="0">
                <a:latin typeface="Comic Sans MS" panose="030F0702030302020204" pitchFamily="66" charset="0"/>
              </a:rPr>
              <a:t>poluição: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das </a:t>
            </a:r>
            <a:r>
              <a:rPr lang="pt-PT" dirty="0">
                <a:latin typeface="Comic Sans MS" panose="030F0702030302020204" pitchFamily="66" charset="0"/>
              </a:rPr>
              <a:t>águas;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dirty="0">
                <a:latin typeface="Comic Sans MS" panose="030F0702030302020204" pitchFamily="66" charset="0"/>
              </a:rPr>
              <a:t> dos solos</a:t>
            </a:r>
            <a:r>
              <a:rPr lang="pt-PT" dirty="0" smtClean="0">
                <a:latin typeface="Comic Sans MS" panose="030F0702030302020204" pitchFamily="66" charset="0"/>
              </a:rPr>
              <a:t>;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>
              <a:latin typeface="Comic Sans MS" panose="030F0702030302020204" pitchFamily="66" charset="0"/>
            </a:endParaRP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400" dirty="0" smtClean="0">
                <a:latin typeface="Comic Sans MS" panose="030F0702030302020204" pitchFamily="66" charset="0"/>
              </a:rPr>
              <a:t>Desperdícios resultantes da actividade humana;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400" dirty="0" smtClean="0">
                <a:latin typeface="Comic Sans MS" panose="030F0702030302020204" pitchFamily="66" charset="0"/>
              </a:rPr>
              <a:t> Resíduos </a:t>
            </a:r>
            <a:r>
              <a:rPr lang="pt-PT" sz="2400" dirty="0" smtClean="0">
                <a:latin typeface="Comic Sans MS" panose="030F0702030302020204" pitchFamily="66" charset="0"/>
              </a:rPr>
              <a:t>urbanos domésticos;</a:t>
            </a:r>
            <a:endParaRPr lang="pt-PT" sz="2400" dirty="0" smtClean="0">
              <a:latin typeface="Comic Sans MS" panose="030F0702030302020204" pitchFamily="66" charset="0"/>
            </a:endParaRP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400" dirty="0" smtClean="0">
                <a:latin typeface="Comic Sans MS" panose="030F0702030302020204" pitchFamily="66" charset="0"/>
              </a:rPr>
              <a:t>Definição </a:t>
            </a:r>
            <a:r>
              <a:rPr lang="pt-PT" sz="2400" dirty="0">
                <a:latin typeface="Comic Sans MS" panose="030F0702030302020204" pitchFamily="66" charset="0"/>
              </a:rPr>
              <a:t>de: </a:t>
            </a:r>
            <a:endParaRPr lang="pt-PT" sz="2400" dirty="0" smtClean="0">
              <a:latin typeface="Comic Sans MS" panose="030F0702030302020204" pitchFamily="66" charset="0"/>
            </a:endParaRP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lixeira</a:t>
            </a:r>
            <a:r>
              <a:rPr lang="pt-PT" dirty="0">
                <a:latin typeface="Comic Sans MS" panose="030F0702030302020204" pitchFamily="66" charset="0"/>
              </a:rPr>
              <a:t>;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dirty="0">
                <a:latin typeface="Comic Sans MS" panose="030F0702030302020204" pitchFamily="66" charset="0"/>
              </a:rPr>
              <a:t> aterro;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/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328063" y="1661391"/>
            <a:ext cx="550718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200" dirty="0">
                <a:latin typeface="Comic Sans MS" panose="030F0702030302020204" pitchFamily="66" charset="0"/>
              </a:rPr>
              <a:t> Configuração de um aterro;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200" dirty="0" smtClean="0">
                <a:latin typeface="Comic Sans MS" panose="030F0702030302020204" pitchFamily="66" charset="0"/>
              </a:rPr>
              <a:t> Diferentes </a:t>
            </a:r>
            <a:r>
              <a:rPr lang="pt-PT" sz="2200" dirty="0">
                <a:latin typeface="Comic Sans MS" panose="030F0702030302020204" pitchFamily="66" charset="0"/>
              </a:rPr>
              <a:t>formas de </a:t>
            </a:r>
            <a:r>
              <a:rPr lang="pt-PT" sz="2200" dirty="0" smtClean="0">
                <a:latin typeface="Comic Sans MS" panose="030F0702030302020204" pitchFamily="66" charset="0"/>
              </a:rPr>
              <a:t>aterro;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200" dirty="0">
                <a:latin typeface="Comic Sans MS" panose="030F0702030302020204" pitchFamily="66" charset="0"/>
              </a:rPr>
              <a:t> </a:t>
            </a:r>
            <a:r>
              <a:rPr lang="pt-PT" sz="2200" dirty="0" smtClean="0">
                <a:latin typeface="Comic Sans MS" panose="030F0702030302020204" pitchFamily="66" charset="0"/>
              </a:rPr>
              <a:t>Como seleccionar </a:t>
            </a:r>
            <a:r>
              <a:rPr lang="pt-PT" sz="2200" dirty="0">
                <a:latin typeface="Comic Sans MS" panose="030F0702030302020204" pitchFamily="66" charset="0"/>
              </a:rPr>
              <a:t>o local </a:t>
            </a:r>
            <a:r>
              <a:rPr lang="pt-PT" sz="2200" dirty="0" smtClean="0">
                <a:latin typeface="Comic Sans MS" panose="030F0702030302020204" pitchFamily="66" charset="0"/>
              </a:rPr>
              <a:t>adequado </a:t>
            </a:r>
            <a:r>
              <a:rPr lang="pt-PT" sz="2200" dirty="0">
                <a:latin typeface="Comic Sans MS" panose="030F0702030302020204" pitchFamily="66" charset="0"/>
              </a:rPr>
              <a:t>para a construção de um </a:t>
            </a:r>
            <a:r>
              <a:rPr lang="pt-PT" sz="2200" dirty="0" smtClean="0">
                <a:latin typeface="Comic Sans MS" panose="030F0702030302020204" pitchFamily="66" charset="0"/>
              </a:rPr>
              <a:t>aterro: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1700" dirty="0" smtClean="0">
                <a:latin typeface="Comic Sans MS" panose="030F0702030302020204" pitchFamily="66" charset="0"/>
              </a:rPr>
              <a:t>As </a:t>
            </a:r>
            <a:r>
              <a:rPr lang="pt-PT" sz="1700" dirty="0">
                <a:latin typeface="Comic Sans MS" panose="030F0702030302020204" pitchFamily="66" charset="0"/>
              </a:rPr>
              <a:t>5 etapas;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1700" dirty="0">
                <a:latin typeface="Comic Sans MS" panose="030F0702030302020204" pitchFamily="66" charset="0"/>
              </a:rPr>
              <a:t> os </a:t>
            </a:r>
            <a:r>
              <a:rPr lang="pt-PT" sz="1700" dirty="0" err="1">
                <a:latin typeface="Comic Sans MS" panose="030F0702030302020204" pitchFamily="66" charset="0"/>
              </a:rPr>
              <a:t>aspetos</a:t>
            </a:r>
            <a:r>
              <a:rPr lang="pt-PT" sz="1700" dirty="0">
                <a:latin typeface="Comic Sans MS" panose="030F0702030302020204" pitchFamily="66" charset="0"/>
              </a:rPr>
              <a:t> gerais;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1700" dirty="0">
                <a:latin typeface="Comic Sans MS" panose="030F0702030302020204" pitchFamily="66" charset="0"/>
              </a:rPr>
              <a:t> os objectivos.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sz="2200" dirty="0" smtClean="0">
              <a:latin typeface="Comic Sans MS" panose="030F0702030302020204" pitchFamily="66" charset="0"/>
            </a:endParaRP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200" dirty="0" smtClean="0">
                <a:latin typeface="Comic Sans MS" panose="030F0702030302020204" pitchFamily="66" charset="0"/>
              </a:rPr>
              <a:t> Porquê escolher um local </a:t>
            </a:r>
            <a:r>
              <a:rPr lang="pt-PT" sz="2200" dirty="0" smtClean="0">
                <a:latin typeface="Comic Sans MS" panose="030F0702030302020204" pitchFamily="66" charset="0"/>
              </a:rPr>
              <a:t>adequado</a:t>
            </a:r>
            <a:r>
              <a:rPr lang="pt-PT" sz="2200" dirty="0" smtClean="0">
                <a:latin typeface="Comic Sans MS" panose="030F0702030302020204" pitchFamily="66" charset="0"/>
              </a:rPr>
              <a:t>?;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200" dirty="0" smtClean="0">
                <a:latin typeface="Comic Sans MS" panose="030F0702030302020204" pitchFamily="66" charset="0"/>
              </a:rPr>
              <a:t> Problemas induzidos pela má construção dos aterros;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200" dirty="0">
                <a:latin typeface="Comic Sans MS" panose="030F0702030302020204" pitchFamily="66" charset="0"/>
              </a:rPr>
              <a:t> </a:t>
            </a:r>
            <a:r>
              <a:rPr lang="pt-PT" sz="2200" dirty="0" smtClean="0">
                <a:latin typeface="Comic Sans MS" panose="030F0702030302020204" pitchFamily="66" charset="0"/>
              </a:rPr>
              <a:t>Soluções para a diminuição da poluição: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1700" dirty="0">
                <a:latin typeface="Comic Sans MS" panose="030F0702030302020204" pitchFamily="66" charset="0"/>
              </a:rPr>
              <a:t> </a:t>
            </a:r>
            <a:r>
              <a:rPr lang="pt-PT" sz="1700" dirty="0" smtClean="0">
                <a:latin typeface="Comic Sans MS" panose="030F0702030302020204" pitchFamily="66" charset="0"/>
              </a:rPr>
              <a:t>das águas;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1700" dirty="0">
                <a:latin typeface="Comic Sans MS" panose="030F0702030302020204" pitchFamily="66" charset="0"/>
              </a:rPr>
              <a:t> </a:t>
            </a:r>
            <a:r>
              <a:rPr lang="pt-PT" sz="1700" dirty="0" smtClean="0">
                <a:latin typeface="Comic Sans MS" panose="030F0702030302020204" pitchFamily="66" charset="0"/>
              </a:rPr>
              <a:t>dos solos;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200" dirty="0" smtClean="0">
                <a:latin typeface="Comic Sans MS" panose="030F0702030302020204" pitchFamily="66" charset="0"/>
              </a:rPr>
              <a:t> Conclusão.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sz="2200" dirty="0" smtClean="0">
              <a:latin typeface="Comic Sans MS" panose="030F0702030302020204" pitchFamily="66" charset="0"/>
            </a:endParaRP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sz="2200" dirty="0">
              <a:latin typeface="Comic Sans MS" panose="030F0702030302020204" pitchFamily="66" charset="0"/>
            </a:endParaRP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sz="1700" dirty="0">
              <a:latin typeface="Comic Sans MS" panose="030F0702030302020204" pitchFamily="66" charset="0"/>
            </a:endParaRP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3.bp.blogspot.com/__zeNnk5VDIM/TTt6x8CoCXI/AAAAAAAAAuE/dnyk0GmRass/s1600/lixeira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9" b="50893"/>
          <a:stretch/>
        </p:blipFill>
        <p:spPr bwMode="auto">
          <a:xfrm>
            <a:off x="532166" y="3086100"/>
            <a:ext cx="864816" cy="14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Desperdicios resultantes da actividade humana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57399" y="1930400"/>
            <a:ext cx="7569201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ABB1E"/>
              </a:buClr>
              <a:buNone/>
            </a:pP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lixo pode ser classificado como:    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tângulo 29"/>
          <p:cNvSpPr/>
          <p:nvPr/>
        </p:nvSpPr>
        <p:spPr>
          <a:xfrm>
            <a:off x="3759200" y="2501900"/>
            <a:ext cx="88900" cy="3746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etângulo 30"/>
          <p:cNvSpPr/>
          <p:nvPr/>
        </p:nvSpPr>
        <p:spPr>
          <a:xfrm>
            <a:off x="3848100" y="3214833"/>
            <a:ext cx="1435100" cy="6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tângulo 37"/>
          <p:cNvSpPr/>
          <p:nvPr/>
        </p:nvSpPr>
        <p:spPr>
          <a:xfrm>
            <a:off x="3848100" y="3684733"/>
            <a:ext cx="1435100" cy="6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etângulo 38"/>
          <p:cNvSpPr/>
          <p:nvPr/>
        </p:nvSpPr>
        <p:spPr>
          <a:xfrm>
            <a:off x="3848100" y="4154633"/>
            <a:ext cx="1435100" cy="6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Retângulo 39"/>
          <p:cNvSpPr/>
          <p:nvPr/>
        </p:nvSpPr>
        <p:spPr>
          <a:xfrm>
            <a:off x="3848101" y="4624533"/>
            <a:ext cx="1435100" cy="6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Retângulo 40"/>
          <p:cNvSpPr/>
          <p:nvPr/>
        </p:nvSpPr>
        <p:spPr>
          <a:xfrm>
            <a:off x="3848100" y="5094433"/>
            <a:ext cx="1435100" cy="6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tângulo 41"/>
          <p:cNvSpPr/>
          <p:nvPr/>
        </p:nvSpPr>
        <p:spPr>
          <a:xfrm>
            <a:off x="3951539" y="2924039"/>
            <a:ext cx="1228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5" action="ppaction://hlinksldjump"/>
              </a:rPr>
              <a:t>Doméstico.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3937000" y="3399875"/>
            <a:ext cx="1229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6" action="ppaction://hlinksldjump"/>
              </a:rPr>
              <a:t>Hospitalar</a:t>
            </a:r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66770" y="3791545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7" action="ppaction://hlinksldjump"/>
              </a:rPr>
              <a:t>Industrial.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3970664" y="4242667"/>
            <a:ext cx="1162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8" action="ppaction://hlinksldjump"/>
              </a:rPr>
              <a:t>Comercial.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4099820" y="4731345"/>
            <a:ext cx="899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9" action="ppaction://hlinksldjump"/>
              </a:rPr>
              <a:t>Público.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4044516" y="5232995"/>
            <a:ext cx="1010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10" action="ppaction://hlinksldjump"/>
              </a:rPr>
              <a:t>Especial.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3848100" y="5564333"/>
            <a:ext cx="1435100" cy="6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 descr="http://3.bp.blogspot.com/__zeNnk5VDIM/TTt6x8CoCXI/AAAAAAAAAuE/dnyk0GmRass/s1600/lixeira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5" b="50425"/>
          <a:stretch/>
        </p:blipFill>
        <p:spPr bwMode="auto">
          <a:xfrm>
            <a:off x="770789" y="4624533"/>
            <a:ext cx="7747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3.bp.blogspot.com/__zeNnk5VDIM/TTt6x8CoCXI/AAAAAAAAAuE/dnyk0GmRass/s1600/lixeira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4" t="-520" r="40494" b="50657"/>
          <a:stretch/>
        </p:blipFill>
        <p:spPr bwMode="auto">
          <a:xfrm>
            <a:off x="2222323" y="3960822"/>
            <a:ext cx="7747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3.bp.blogspot.com/__zeNnk5VDIM/TTt6x8CoCXI/AAAAAAAAAuE/dnyk0GmRass/s1600/lixeira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8" t="294" r="20999" b="50291"/>
          <a:stretch/>
        </p:blipFill>
        <p:spPr bwMode="auto">
          <a:xfrm>
            <a:off x="1422559" y="3551383"/>
            <a:ext cx="7493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__zeNnk5VDIM/TTt6x8CoCXI/AAAAAAAAAuE/dnyk0GmRass/s1600/lixeira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-69" r="60269" b="52587"/>
          <a:stretch/>
        </p:blipFill>
        <p:spPr bwMode="auto">
          <a:xfrm>
            <a:off x="1879591" y="4980999"/>
            <a:ext cx="698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3.bp.blogspot.com/__zeNnk5VDIM/TTt6x8CoCXI/AAAAAAAAAuE/dnyk0GmRass/s1600/lixeira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7" r="79563"/>
          <a:stretch/>
        </p:blipFill>
        <p:spPr bwMode="auto">
          <a:xfrm>
            <a:off x="6555114" y="5012406"/>
            <a:ext cx="851027" cy="15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3.bp.blogspot.com/__zeNnk5VDIM/TTt6x8CoCXI/AAAAAAAAAuE/dnyk0GmRass/s1600/lixeira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7" t="49189" r="60126" b="1"/>
          <a:stretch/>
        </p:blipFill>
        <p:spPr bwMode="auto">
          <a:xfrm>
            <a:off x="7689915" y="5069899"/>
            <a:ext cx="799972" cy="142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3.bp.blogspot.com/__zeNnk5VDIM/TTt6x8CoCXI/AAAAAAAAAuE/dnyk0GmRass/s1600/lixeira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7" t="49643" r="40873" b="609"/>
          <a:stretch/>
        </p:blipFill>
        <p:spPr bwMode="auto">
          <a:xfrm>
            <a:off x="8772079" y="5069899"/>
            <a:ext cx="760008" cy="14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3.bp.blogspot.com/__zeNnk5VDIM/TTt6x8CoCXI/AAAAAAAAAuE/dnyk0GmRass/s1600/lixeira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4" t="48801" r="21112"/>
          <a:stretch/>
        </p:blipFill>
        <p:spPr bwMode="auto">
          <a:xfrm>
            <a:off x="9761671" y="5069899"/>
            <a:ext cx="811783" cy="14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3.bp.blogspot.com/__zeNnk5VDIM/TTt6x8CoCXI/AAAAAAAAAuE/dnyk0GmRass/s1600/lixeira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3" t="49922"/>
          <a:stretch/>
        </p:blipFill>
        <p:spPr bwMode="auto">
          <a:xfrm>
            <a:off x="10803038" y="5070881"/>
            <a:ext cx="830162" cy="14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 que é o lixo doméstico?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3075" y="2735827"/>
            <a:ext cx="6938488" cy="1196428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>
                <a:latin typeface="Comic Sans MS" panose="030F0702030302020204" pitchFamily="66" charset="0"/>
              </a:rPr>
              <a:t>É produzido pelas pessoas em casa. </a:t>
            </a:r>
            <a:endParaRPr lang="pt-PT" sz="2000" dirty="0" smtClean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É constituído </a:t>
            </a:r>
            <a:r>
              <a:rPr lang="pt-PT" sz="2000" dirty="0">
                <a:latin typeface="Comic Sans MS" panose="030F0702030302020204" pitchFamily="66" charset="0"/>
              </a:rPr>
              <a:t>principalmente </a:t>
            </a:r>
            <a:r>
              <a:rPr lang="pt-PT" sz="2000" dirty="0" smtClean="0">
                <a:latin typeface="Comic Sans MS" panose="030F0702030302020204" pitchFamily="66" charset="0"/>
              </a:rPr>
              <a:t>por </a:t>
            </a:r>
            <a:r>
              <a:rPr lang="pt-PT" sz="2000" dirty="0">
                <a:latin typeface="Comic Sans MS" panose="030F0702030302020204" pitchFamily="66" charset="0"/>
              </a:rPr>
              <a:t>restos de alimentos, </a:t>
            </a:r>
            <a:r>
              <a:rPr lang="pt-PT" sz="2000" dirty="0" smtClean="0">
                <a:latin typeface="Comic Sans MS" panose="030F0702030302020204" pitchFamily="66" charset="0"/>
              </a:rPr>
              <a:t>papéis em geral, plásticos, entre outros.</a:t>
            </a:r>
            <a:r>
              <a:rPr lang="pt-PT" sz="2000" dirty="0" smtClean="0">
                <a:latin typeface="Comic Sans MS" panose="030F0702030302020204" pitchFamily="66" charset="0"/>
              </a:rPr>
              <a:t>   </a:t>
            </a:r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3.bp.blogspot.com/_i3xGaisR3o4/TRnIMqm9uQI/AAAAAAAAAlM/OYIXq-Mz4Yk/s1600/reciclagemzirald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7" y="2017729"/>
            <a:ext cx="3057525" cy="382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otão de ação: Página Inicial 13">
            <a:hlinkClick r:id="rId5" action="ppaction://hlinksldjump" highlightClick="1"/>
          </p:cNvPr>
          <p:cNvSpPr/>
          <p:nvPr/>
        </p:nvSpPr>
        <p:spPr>
          <a:xfrm>
            <a:off x="541576" y="5846780"/>
            <a:ext cx="571499" cy="568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05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 que é o lixo hospitalar?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3075" y="2113478"/>
            <a:ext cx="10469325" cy="1823474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>
                <a:latin typeface="Comic Sans MS" panose="030F0702030302020204" pitchFamily="66" charset="0"/>
              </a:rPr>
              <a:t> </a:t>
            </a:r>
            <a:r>
              <a:rPr lang="pt-PT" sz="2000" dirty="0" smtClean="0">
                <a:latin typeface="Comic Sans MS" panose="030F0702030302020204" pitchFamily="66" charset="0"/>
              </a:rPr>
              <a:t>É p</a:t>
            </a:r>
            <a:r>
              <a:rPr lang="pt-PT" sz="2000" dirty="0" smtClean="0">
                <a:latin typeface="Comic Sans MS" panose="030F0702030302020204" pitchFamily="66" charset="0"/>
              </a:rPr>
              <a:t>roveniente </a:t>
            </a:r>
            <a:r>
              <a:rPr lang="pt-PT" sz="2000" dirty="0">
                <a:latin typeface="Comic Sans MS" panose="030F0702030302020204" pitchFamily="66" charset="0"/>
              </a:rPr>
              <a:t>de hospitais, farmácias, postos de saúde e casas veterinárias. </a:t>
            </a:r>
            <a:endParaRPr lang="pt-PT" sz="2000" dirty="0" smtClean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É composto </a:t>
            </a:r>
            <a:r>
              <a:rPr lang="pt-PT" sz="2000" dirty="0">
                <a:latin typeface="Comic Sans MS" panose="030F0702030302020204" pitchFamily="66" charset="0"/>
              </a:rPr>
              <a:t>por </a:t>
            </a:r>
            <a:r>
              <a:rPr lang="pt-PT" sz="2000" dirty="0" smtClean="0">
                <a:latin typeface="Comic Sans MS" panose="030F0702030302020204" pitchFamily="66" charset="0"/>
              </a:rPr>
              <a:t>seringas, frascos de medicação, </a:t>
            </a:r>
            <a:r>
              <a:rPr lang="pt-PT" sz="2000" dirty="0">
                <a:latin typeface="Comic Sans MS" panose="030F0702030302020204" pitchFamily="66" charset="0"/>
              </a:rPr>
              <a:t>algodão, </a:t>
            </a:r>
            <a:r>
              <a:rPr lang="pt-PT" sz="2000" dirty="0" smtClean="0">
                <a:latin typeface="Comic Sans MS" panose="030F0702030302020204" pitchFamily="66" charset="0"/>
              </a:rPr>
              <a:t>gazes, </a:t>
            </a:r>
            <a:r>
              <a:rPr lang="pt-PT" sz="2000" dirty="0">
                <a:latin typeface="Comic Sans MS" panose="030F0702030302020204" pitchFamily="66" charset="0"/>
              </a:rPr>
              <a:t>órgãos humanos</a:t>
            </a:r>
            <a:r>
              <a:rPr lang="pt-PT" sz="2000" dirty="0" smtClean="0">
                <a:latin typeface="Comic Sans MS" panose="030F0702030302020204" pitchFamily="66" charset="0"/>
              </a:rPr>
              <a:t>, luvas,  </a:t>
            </a:r>
            <a:r>
              <a:rPr lang="pt-PT" sz="2000" dirty="0">
                <a:latin typeface="Comic Sans MS" panose="030F0702030302020204" pitchFamily="66" charset="0"/>
              </a:rPr>
              <a:t>etc. </a:t>
            </a:r>
            <a:endParaRPr lang="pt-PT" sz="2000" dirty="0" smtClean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Este </a:t>
            </a:r>
            <a:r>
              <a:rPr lang="pt-PT" sz="2000" dirty="0">
                <a:latin typeface="Comic Sans MS" panose="030F0702030302020204" pitchFamily="66" charset="0"/>
              </a:rPr>
              <a:t>tipo de lixo é muito perigoso </a:t>
            </a:r>
            <a:r>
              <a:rPr lang="pt-PT" sz="2000" dirty="0" smtClean="0">
                <a:latin typeface="Comic Sans MS" panose="030F0702030302020204" pitchFamily="66" charset="0"/>
              </a:rPr>
              <a:t>para a saúde pública e </a:t>
            </a:r>
            <a:r>
              <a:rPr lang="pt-PT" sz="2000" dirty="0">
                <a:latin typeface="Comic Sans MS" panose="030F0702030302020204" pitchFamily="66" charset="0"/>
              </a:rPr>
              <a:t>deve ter um tratamento diferenciado.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2000" dirty="0">
              <a:latin typeface="Comic Sans MS" panose="030F0702030302020204" pitchFamily="66" charset="0"/>
            </a:endParaRPr>
          </a:p>
        </p:txBody>
      </p:sp>
      <p:sp>
        <p:nvSpPr>
          <p:cNvPr id="14" name="Botão de ação: Página Inicial 13">
            <a:hlinkClick r:id="rId4" action="ppaction://hlinksldjump" highlightClick="1"/>
          </p:cNvPr>
          <p:cNvSpPr/>
          <p:nvPr/>
        </p:nvSpPr>
        <p:spPr>
          <a:xfrm>
            <a:off x="541576" y="5846780"/>
            <a:ext cx="571499" cy="568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194" name="Picture 2" descr="http://www.divulgapiaui.com.br/portal/wp-content/uploads/2013/12/Lixohospital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11" y="3713310"/>
            <a:ext cx="4802672" cy="270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 que é o lixo industrial?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7325" y="2995903"/>
            <a:ext cx="5575300" cy="16456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É original </a:t>
            </a:r>
            <a:r>
              <a:rPr lang="pt-PT" sz="2000" dirty="0">
                <a:latin typeface="Comic Sans MS" panose="030F0702030302020204" pitchFamily="66" charset="0"/>
              </a:rPr>
              <a:t>das atividades do setor secundário (</a:t>
            </a:r>
            <a:r>
              <a:rPr lang="pt-PT" sz="2000" dirty="0" smtClean="0">
                <a:latin typeface="Comic Sans MS" panose="030F0702030302020204" pitchFamily="66" charset="0"/>
              </a:rPr>
              <a:t>indústrias).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 Pode </a:t>
            </a:r>
            <a:r>
              <a:rPr lang="pt-PT" sz="2000" dirty="0">
                <a:latin typeface="Comic Sans MS" panose="030F0702030302020204" pitchFamily="66" charset="0"/>
              </a:rPr>
              <a:t>conter restos de alimentos, madeiras, tecidos, peles, metais, produtos </a:t>
            </a:r>
            <a:r>
              <a:rPr lang="pt-PT" sz="2000" dirty="0" smtClean="0">
                <a:latin typeface="Comic Sans MS" panose="030F0702030302020204" pitchFamily="66" charset="0"/>
              </a:rPr>
              <a:t>químicos, pneus usados, veículos em fim de vida, </a:t>
            </a:r>
            <a:r>
              <a:rPr lang="pt-PT" sz="2000" dirty="0">
                <a:latin typeface="Comic Sans MS" panose="030F0702030302020204" pitchFamily="66" charset="0"/>
              </a:rPr>
              <a:t>e outros</a:t>
            </a:r>
            <a:r>
              <a:rPr lang="pt-PT" sz="2000" dirty="0" smtClean="0">
                <a:latin typeface="Comic Sans MS" panose="030F0702030302020204" pitchFamily="66" charset="0"/>
              </a:rPr>
              <a:t>. </a:t>
            </a:r>
            <a:endParaRPr lang="pt-PT" dirty="0">
              <a:latin typeface="Comic Sans MS" panose="030F0702030302020204" pitchFamily="66" charset="0"/>
            </a:endParaRPr>
          </a:p>
        </p:txBody>
      </p:sp>
      <p:sp>
        <p:nvSpPr>
          <p:cNvPr id="14" name="Botão de ação: Página Inicial 13">
            <a:hlinkClick r:id="rId4" action="ppaction://hlinksldjump" highlightClick="1"/>
          </p:cNvPr>
          <p:cNvSpPr/>
          <p:nvPr/>
        </p:nvSpPr>
        <p:spPr>
          <a:xfrm>
            <a:off x="541576" y="5846780"/>
            <a:ext cx="571499" cy="568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70" name="Picture 2" descr="http://acritica.uol.com.br/manaus/Lixo-Leste-Foto-Valter-Calheiros_ACRIMA20110201_0032_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57148"/>
            <a:ext cx="4714874" cy="3047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 que é o lixo comercial?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7325" y="3074424"/>
            <a:ext cx="6938488" cy="119642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>
                <a:latin typeface="Comic Sans MS" panose="030F0702030302020204" pitchFamily="66" charset="0"/>
              </a:rPr>
              <a:t> </a:t>
            </a:r>
            <a:r>
              <a:rPr lang="pt-PT" dirty="0" smtClean="0">
                <a:latin typeface="Comic Sans MS" panose="030F0702030302020204" pitchFamily="66" charset="0"/>
              </a:rPr>
              <a:t>É g</a:t>
            </a:r>
            <a:r>
              <a:rPr lang="pt-PT" dirty="0" smtClean="0">
                <a:latin typeface="Comic Sans MS" panose="030F0702030302020204" pitchFamily="66" charset="0"/>
              </a:rPr>
              <a:t>erado pelo setor terceário (comércio em geral).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 É composto especialmente por papéis, papelões e plásticos.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dirty="0">
              <a:latin typeface="Comic Sans MS" panose="030F0702030302020204" pitchFamily="66" charset="0"/>
            </a:endParaRPr>
          </a:p>
        </p:txBody>
      </p:sp>
      <p:sp>
        <p:nvSpPr>
          <p:cNvPr id="14" name="Botão de ação: Página Inicial 13">
            <a:hlinkClick r:id="rId4" action="ppaction://hlinksldjump" highlightClick="1"/>
          </p:cNvPr>
          <p:cNvSpPr/>
          <p:nvPr/>
        </p:nvSpPr>
        <p:spPr>
          <a:xfrm>
            <a:off x="541576" y="5846780"/>
            <a:ext cx="571499" cy="568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46" name="Picture 2" descr="http://www.cm-nazare.pt/_uploads/RSU_cart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13" y="2563310"/>
            <a:ext cx="3495438" cy="3415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 que é o lixo público?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21687" y="2405626"/>
            <a:ext cx="9681925" cy="1391673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É produzido por todos nós. 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É c</a:t>
            </a:r>
            <a:r>
              <a:rPr lang="pt-PT" sz="2000" dirty="0" smtClean="0">
                <a:latin typeface="Comic Sans MS" panose="030F0702030302020204" pitchFamily="66" charset="0"/>
              </a:rPr>
              <a:t>omposto </a:t>
            </a:r>
            <a:r>
              <a:rPr lang="pt-PT" sz="2000" dirty="0">
                <a:latin typeface="Comic Sans MS" panose="030F0702030302020204" pitchFamily="66" charset="0"/>
              </a:rPr>
              <a:t>por folhas em geral, galhos de árvores, papéis, plásticos, entulhos de construção, terras, animais mortos, madeiras e móveis danificados</a:t>
            </a:r>
            <a:r>
              <a:rPr lang="pt-PT" sz="2000" dirty="0" smtClean="0">
                <a:latin typeface="Comic Sans MS" panose="030F0702030302020204" pitchFamily="66" charset="0"/>
              </a:rPr>
              <a:t>.</a:t>
            </a:r>
            <a:r>
              <a:rPr lang="pt-PT" sz="2000" dirty="0" smtClean="0">
                <a:latin typeface="Comic Sans MS" panose="030F0702030302020204" pitchFamily="66" charset="0"/>
              </a:rPr>
              <a:t> </a:t>
            </a:r>
            <a:endParaRPr lang="pt-PT" sz="2000" dirty="0">
              <a:latin typeface="Comic Sans MS" panose="030F0702030302020204" pitchFamily="66" charset="0"/>
            </a:endParaRPr>
          </a:p>
        </p:txBody>
      </p:sp>
      <p:sp>
        <p:nvSpPr>
          <p:cNvPr id="14" name="Botão de ação: Página Inicial 13">
            <a:hlinkClick r:id="rId4" action="ppaction://hlinksldjump" highlightClick="1"/>
          </p:cNvPr>
          <p:cNvSpPr/>
          <p:nvPr/>
        </p:nvSpPr>
        <p:spPr>
          <a:xfrm>
            <a:off x="541576" y="5846780"/>
            <a:ext cx="571499" cy="568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2" name="Picture 2" descr="http://www.goionews.com.br/imagens/13263324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1" y="3689913"/>
            <a:ext cx="3416298" cy="2562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 que é o lixo especial?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3075" y="2828970"/>
            <a:ext cx="5044045" cy="154774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É resultante </a:t>
            </a:r>
            <a:r>
              <a:rPr lang="pt-PT" sz="2000" dirty="0">
                <a:latin typeface="Comic Sans MS" panose="030F0702030302020204" pitchFamily="66" charset="0"/>
              </a:rPr>
              <a:t>de restos da construção civil</a:t>
            </a:r>
            <a:r>
              <a:rPr lang="pt-PT" sz="2000" dirty="0" smtClean="0">
                <a:latin typeface="Comic Sans MS" panose="030F0702030302020204" pitchFamily="66" charset="0"/>
              </a:rPr>
              <a:t>.</a:t>
            </a:r>
            <a:r>
              <a:rPr lang="pt-PT" sz="20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É composto por tijolos, sacas de cimento, areias, tubos de PVC, etc. </a:t>
            </a:r>
            <a:endParaRPr lang="pt-PT" sz="2000" dirty="0">
              <a:latin typeface="Comic Sans MS" panose="030F0702030302020204" pitchFamily="66" charset="0"/>
            </a:endParaRPr>
          </a:p>
        </p:txBody>
      </p:sp>
      <p:sp>
        <p:nvSpPr>
          <p:cNvPr id="14" name="Botão de ação: Página Inicial 13">
            <a:hlinkClick r:id="rId4" action="ppaction://hlinksldjump" highlightClick="1"/>
          </p:cNvPr>
          <p:cNvSpPr/>
          <p:nvPr/>
        </p:nvSpPr>
        <p:spPr>
          <a:xfrm>
            <a:off x="541576" y="5846780"/>
            <a:ext cx="571499" cy="568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98" name="Picture 2" descr="http://petcivilufjf.files.wordpress.com/2012/10/rcds-foto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99" y="2762109"/>
            <a:ext cx="4613275" cy="3084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68" y="2920829"/>
            <a:ext cx="7178632" cy="1994072"/>
          </a:xfrm>
        </p:spPr>
        <p:txBody>
          <a:bodyPr>
            <a:normAutofit/>
          </a:bodyPr>
          <a:lstStyle/>
          <a:p>
            <a:pPr algn="ctr"/>
            <a:r>
              <a:rPr lang="pt-PT" sz="3600" dirty="0">
                <a:latin typeface="Comic Sans MS" panose="030F0702030302020204" pitchFamily="66" charset="0"/>
              </a:rPr>
              <a:t> 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Residuos Urbanos Domésticos</a:t>
            </a:r>
            <a:r>
              <a:rPr lang="pt-PT" dirty="0">
                <a:latin typeface="Comic Sans MS" panose="030F0702030302020204" pitchFamily="66" charset="0"/>
              </a:rPr>
              <a:t/>
            </a:r>
            <a:br>
              <a:rPr lang="pt-PT" dirty="0">
                <a:latin typeface="Comic Sans MS" panose="030F0702030302020204" pitchFamily="66" charset="0"/>
              </a:rPr>
            </a:b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550"/>
            <a:ext cx="1495634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Residuos </a:t>
            </a: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Urbanos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19510" y="2663870"/>
            <a:ext cx="6752889" cy="256853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400" dirty="0" smtClean="0">
                <a:latin typeface="Comic Sans MS" panose="030F0702030302020204" pitchFamily="66" charset="0"/>
              </a:rPr>
              <a:t>Resíduos Urbanos (RU) </a:t>
            </a:r>
            <a:r>
              <a:rPr lang="pt-PT" sz="2400" dirty="0">
                <a:latin typeface="Comic Sans MS" panose="030F0702030302020204" pitchFamily="66" charset="0"/>
              </a:rPr>
              <a:t>é um termo </a:t>
            </a:r>
            <a:r>
              <a:rPr lang="pt-PT" sz="2400" dirty="0" smtClean="0">
                <a:latin typeface="Comic Sans MS" panose="030F0702030302020204" pitchFamily="66" charset="0"/>
              </a:rPr>
              <a:t>que se refere </a:t>
            </a:r>
            <a:r>
              <a:rPr lang="pt-PT" sz="2400" dirty="0">
                <a:latin typeface="Comic Sans MS" panose="030F0702030302020204" pitchFamily="66" charset="0"/>
              </a:rPr>
              <a:t>à mistura de materiais e objetos que </a:t>
            </a:r>
            <a:r>
              <a:rPr lang="pt-PT" sz="2400" dirty="0" smtClean="0">
                <a:latin typeface="Comic Sans MS" panose="030F0702030302020204" pitchFamily="66" charset="0"/>
              </a:rPr>
              <a:t>têm </a:t>
            </a:r>
            <a:r>
              <a:rPr lang="pt-PT" sz="2400" dirty="0">
                <a:latin typeface="Comic Sans MS" panose="030F0702030302020204" pitchFamily="66" charset="0"/>
              </a:rPr>
              <a:t>como referência </a:t>
            </a:r>
            <a:r>
              <a:rPr lang="pt-PT" sz="2400" dirty="0" smtClean="0">
                <a:latin typeface="Comic Sans MS" panose="030F0702030302020204" pitchFamily="66" charset="0"/>
              </a:rPr>
              <a:t>os materiais de </a:t>
            </a:r>
            <a:r>
              <a:rPr lang="pt-PT" sz="2400" dirty="0">
                <a:latin typeface="Comic Sans MS" panose="030F0702030302020204" pitchFamily="66" charset="0"/>
              </a:rPr>
              <a:t>origem </a:t>
            </a:r>
            <a:r>
              <a:rPr lang="pt-PT" sz="2400" dirty="0" smtClean="0">
                <a:latin typeface="Comic Sans MS" panose="030F0702030302020204" pitchFamily="66" charset="0"/>
              </a:rPr>
              <a:t>doméstica.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400" dirty="0" smtClean="0">
                <a:latin typeface="Comic Sans MS" panose="030F0702030302020204" pitchFamily="66" charset="0"/>
              </a:rPr>
              <a:t>Engloba </a:t>
            </a:r>
            <a:r>
              <a:rPr lang="pt-PT" sz="2400" dirty="0">
                <a:latin typeface="Comic Sans MS" panose="030F0702030302020204" pitchFamily="66" charset="0"/>
              </a:rPr>
              <a:t>ainda resíduos provenientes do setor de </a:t>
            </a:r>
            <a:r>
              <a:rPr lang="pt-PT" sz="2400" dirty="0" smtClean="0">
                <a:latin typeface="Comic Sans MS" panose="030F0702030302020204" pitchFamily="66" charset="0"/>
              </a:rPr>
              <a:t>serviços/ estabelecimentos </a:t>
            </a:r>
            <a:r>
              <a:rPr lang="pt-PT" sz="2400" dirty="0">
                <a:latin typeface="Comic Sans MS" panose="030F0702030302020204" pitchFamily="66" charset="0"/>
              </a:rPr>
              <a:t>comerciais ou industriais e de unidades prestadoras de cuidados de </a:t>
            </a:r>
            <a:r>
              <a:rPr lang="pt-PT" sz="2400" dirty="0" smtClean="0">
                <a:latin typeface="Comic Sans MS" panose="030F0702030302020204" pitchFamily="66" charset="0"/>
              </a:rPr>
              <a:t>saúde.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400" dirty="0" smtClean="0">
                <a:latin typeface="Comic Sans MS" panose="030F0702030302020204" pitchFamily="66" charset="0"/>
              </a:rPr>
              <a:t>Exemplos: </a:t>
            </a:r>
            <a:r>
              <a:rPr lang="pt-PT" sz="2400" dirty="0">
                <a:latin typeface="Comic Sans MS" panose="030F0702030302020204" pitchFamily="66" charset="0"/>
              </a:rPr>
              <a:t>Roupas, óleos de cozinha e óleos de </a:t>
            </a:r>
            <a:r>
              <a:rPr lang="pt-PT" sz="2400" dirty="0" smtClean="0">
                <a:latin typeface="Comic Sans MS" panose="030F0702030302020204" pitchFamily="66" charset="0"/>
              </a:rPr>
              <a:t>motor, latas, copos, restos de alimentos, etc.</a:t>
            </a:r>
            <a:endParaRPr lang="pt-PT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sz="2400" dirty="0"/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ecocidadao.pt/activeapp/wp-content/uploads/webquests/20140606080111vfXItpSv1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447970"/>
            <a:ext cx="32004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Produção de Residuos Urbanos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19511" y="2663870"/>
            <a:ext cx="6740190" cy="221293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ABB1E"/>
              </a:buClr>
              <a:buNone/>
            </a:pPr>
            <a:endParaRPr lang="pt-PT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Imagem 6" descr="Produção RU 20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4" y="1973285"/>
            <a:ext cx="10539246" cy="3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736294" y="5835301"/>
            <a:ext cx="4211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Gráfico de produção de Residuos Urbanos.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7" y="269873"/>
            <a:ext cx="11454244" cy="10763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Introdução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25600" y="1638300"/>
            <a:ext cx="9369425" cy="3581399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 smtClean="0"/>
              <a:t> </a:t>
            </a:r>
            <a:endParaRPr lang="pt-PT" sz="1800" dirty="0"/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60473" y="2108200"/>
            <a:ext cx="8477252" cy="3581399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 smtClean="0"/>
              <a:t> </a:t>
            </a: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800" dirty="0">
                <a:latin typeface="Comic Sans MS" panose="030F0702030302020204" pitchFamily="66" charset="0"/>
              </a:rPr>
              <a:t> </a:t>
            </a:r>
            <a:endParaRPr lang="pt-PT" sz="1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raterização física 2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3063"/>
            <a:ext cx="12192000" cy="56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</a:t>
            </a: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aracterização física dos Residuos Urbanos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19511" y="2663870"/>
            <a:ext cx="6740190" cy="221293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ABB1E"/>
              </a:buClr>
              <a:buNone/>
            </a:pPr>
            <a:endParaRPr lang="pt-PT" sz="20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75564" y="6519446"/>
            <a:ext cx="5452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Gráfico da caracterização fisica dos Residuos Urbanos.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Tempo de degradação dos Resíduos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19511" y="2663870"/>
            <a:ext cx="6740190" cy="221293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ABB1E"/>
              </a:buClr>
              <a:buNone/>
            </a:pPr>
            <a:endParaRPr lang="pt-PT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22" name="Imagem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4491" r="3344" b="4513"/>
          <a:stretch/>
        </p:blipFill>
        <p:spPr>
          <a:xfrm>
            <a:off x="0" y="1484735"/>
            <a:ext cx="12192000" cy="51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 primeiro plano para a redução dos Resíduos Sólidos Urbanos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08099" y="2498770"/>
            <a:ext cx="9067800" cy="27717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>
                <a:latin typeface="Comic Sans MS" panose="030F0702030302020204" pitchFamily="66" charset="0"/>
              </a:rPr>
              <a:t>O Plano Estratégico de Resíduos Sólidos Urbanos (PERSU) define a estratégia de gestão dos resíduos sólidos </a:t>
            </a:r>
            <a:r>
              <a:rPr lang="pt-PT" dirty="0" smtClean="0">
                <a:latin typeface="Comic Sans MS" panose="030F0702030302020204" pitchFamily="66" charset="0"/>
              </a:rPr>
              <a:t>urbanos (RSU), </a:t>
            </a:r>
            <a:r>
              <a:rPr lang="pt-PT" dirty="0">
                <a:latin typeface="Comic Sans MS" panose="030F0702030302020204" pitchFamily="66" charset="0"/>
              </a:rPr>
              <a:t>a nível </a:t>
            </a:r>
            <a:r>
              <a:rPr lang="pt-PT" dirty="0" smtClean="0">
                <a:latin typeface="Comic Sans MS" panose="030F0702030302020204" pitchFamily="66" charset="0"/>
              </a:rPr>
              <a:t>nacional.  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>
                <a:latin typeface="Comic Sans MS" panose="030F0702030302020204" pitchFamily="66" charset="0"/>
              </a:rPr>
              <a:t>Este planotinha como base algumas medidas, tais como:</a:t>
            </a: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>
                <a:latin typeface="Comic Sans MS" panose="030F0702030302020204" pitchFamily="66" charset="0"/>
              </a:rPr>
              <a:t> Promover a reciclagem através da instalação de ecopontos</a:t>
            </a:r>
            <a:r>
              <a:rPr lang="pt-PT" dirty="0" smtClean="0">
                <a:latin typeface="Comic Sans MS" panose="030F0702030302020204" pitchFamily="66" charset="0"/>
              </a:rPr>
              <a:t>;</a:t>
            </a: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Contrução de infra-estruturas para tratamento de RSU;</a:t>
            </a: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Eliminação de aterros sanitários mal construídos.</a:t>
            </a: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2000" dirty="0" smtClean="0">
              <a:latin typeface="Comic Sans MS" panose="030F0702030302020204" pitchFamily="66" charset="0"/>
            </a:endParaRP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6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>
                <a:latin typeface="Comic Sans MS" panose="030F0702030302020204" pitchFamily="66" charset="0"/>
              </a:rPr>
              <a:t>Em 1997 PERSU I determinou o encerramento de mais  de trezentas lixeiras que existissem em Portugal .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68" y="2438228"/>
            <a:ext cx="6949440" cy="3143393"/>
          </a:xfrm>
        </p:spPr>
        <p:txBody>
          <a:bodyPr>
            <a:normAutofit/>
          </a:bodyPr>
          <a:lstStyle/>
          <a:p>
            <a:r>
              <a:rPr lang="pt-PT" sz="3600" dirty="0">
                <a:latin typeface="Comic Sans MS" panose="030F0702030302020204" pitchFamily="66" charset="0"/>
              </a:rPr>
              <a:t> </a:t>
            </a: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Definição do 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Conceito 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de:</a:t>
            </a:r>
            <a:r>
              <a:rPr lang="pt-PT" sz="3600" dirty="0">
                <a:latin typeface="Bradley Hand ITC" panose="03070402050302030203" pitchFamily="66" charset="0"/>
              </a:rPr>
              <a:t/>
            </a:r>
            <a:br>
              <a:rPr lang="pt-PT" sz="3600" dirty="0">
                <a:latin typeface="Bradley Hand ITC" panose="03070402050302030203" pitchFamily="66" charset="0"/>
              </a:rPr>
            </a:br>
            <a:r>
              <a:rPr lang="pt-PT" sz="3600" dirty="0">
                <a:latin typeface="Bradley Hand ITC" panose="03070402050302030203" pitchFamily="66" charset="0"/>
              </a:rPr>
              <a:t> </a:t>
            </a:r>
            <a:r>
              <a:rPr lang="pt-PT" sz="3600" dirty="0" smtClean="0">
                <a:latin typeface="Bradley Hand ITC" panose="03070402050302030203" pitchFamily="66" charset="0"/>
              </a:rPr>
              <a:t> 	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	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3" action="ppaction://hlinksldjump"/>
              </a:rPr>
              <a:t>-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3" action="ppaction://hlinksldjump"/>
              </a:rPr>
              <a:t>lixeira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3" action="ppaction://hlinksldjump"/>
              </a:rPr>
              <a:t>;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/>
            </a:r>
            <a:b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		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4" action="ppaction://hlinksldjump"/>
              </a:rPr>
              <a:t>-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4" action="ppaction://hlinksldjump"/>
              </a:rPr>
              <a:t>aterro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4" action="ppaction://hlinksldjump"/>
              </a:rPr>
              <a:t>.</a:t>
            </a:r>
            <a:r>
              <a:rPr lang="pt-PT" dirty="0">
                <a:latin typeface="Comic Sans MS" panose="030F0702030302020204" pitchFamily="66" charset="0"/>
              </a:rPr>
              <a:t/>
            </a:r>
            <a:br>
              <a:rPr lang="pt-PT" dirty="0">
                <a:latin typeface="Comic Sans MS" panose="030F0702030302020204" pitchFamily="66" charset="0"/>
              </a:rPr>
            </a:b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550"/>
            <a:ext cx="1495634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Definição de </a:t>
            </a: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lixeira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30299" y="2232070"/>
            <a:ext cx="9893301" cy="277173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 É um </a:t>
            </a:r>
            <a:r>
              <a:rPr lang="pt-PT" sz="2000" dirty="0">
                <a:latin typeface="Comic Sans MS" panose="030F0702030302020204" pitchFamily="66" charset="0"/>
              </a:rPr>
              <a:t>local destinado ao depósito de resíduos a céu aberto, sem o uso e controlo de qualquer das regras utilizadas actualmente nos aterros sanitários</a:t>
            </a:r>
            <a:r>
              <a:rPr lang="pt-PT" sz="2000" dirty="0" smtClean="0">
                <a:latin typeface="Comic Sans MS" panose="030F0702030302020204" pitchFamily="66" charset="0"/>
              </a:rPr>
              <a:t>.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>
                <a:latin typeface="Comic Sans MS" panose="030F0702030302020204" pitchFamily="66" charset="0"/>
              </a:rPr>
              <a:t>Nas lixeiras são depositados todos os tipos de lixo, todas as pessoas têm acesso às lixeiras, podendo depositar o seu </a:t>
            </a:r>
            <a:r>
              <a:rPr lang="pt-PT" sz="2000" dirty="0" smtClean="0">
                <a:latin typeface="Comic Sans MS" panose="030F0702030302020204" pitchFamily="66" charset="0"/>
              </a:rPr>
              <a:t>próprio lixo.</a:t>
            </a:r>
            <a:endParaRPr lang="pt-PT" sz="2000" dirty="0">
              <a:latin typeface="Comic Sans MS" panose="030F0702030302020204" pitchFamily="66" charset="0"/>
            </a:endParaRPr>
          </a:p>
        </p:txBody>
      </p:sp>
      <p:pic>
        <p:nvPicPr>
          <p:cNvPr id="5" name="Imagem 4" descr="https://encrypted-tbn1.gstatic.com/images?q=tbn:ANd9GcQtabF--iFBKIaA1NZGFXjwtCBJMlsaHz8ak94f2wqgq830wEuN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17935"/>
            <a:ext cx="3892550" cy="2693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0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Definição de aterro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7601" y="2740070"/>
            <a:ext cx="5219700" cy="277173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>
                <a:latin typeface="Comic Sans MS" panose="030F0702030302020204" pitchFamily="66" charset="0"/>
              </a:rPr>
              <a:t> </a:t>
            </a:r>
            <a:r>
              <a:rPr lang="pt-PT" sz="2000" dirty="0">
                <a:latin typeface="Comic Sans MS" panose="030F0702030302020204" pitchFamily="66" charset="0"/>
              </a:rPr>
              <a:t>Os aterros sanitários são espaços vedados, com uma portaria que identifica e autoriza ou não, a deposição dos resíduos.</a:t>
            </a:r>
            <a:endParaRPr lang="pt-PT" sz="2000" dirty="0">
              <a:latin typeface="Comic Sans MS" panose="030F0702030302020204" pitchFamily="66" charset="0"/>
            </a:endParaRPr>
          </a:p>
        </p:txBody>
      </p:sp>
      <p:pic>
        <p:nvPicPr>
          <p:cNvPr id="5" name="Imagem 4" descr="https://encrypted-tbn2.gstatic.com/images?q=tbn:ANd9GcTIfAoOTV4NT0Z6IoDy0UwoxLTl6e7YFjYQRrcCNK_WZzEFBH9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99" y="2473370"/>
            <a:ext cx="4591051" cy="36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83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Tipos de aterro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93799" y="2032000"/>
            <a:ext cx="7416802" cy="247650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/>
              <a:t> </a:t>
            </a:r>
            <a:endParaRPr lang="pt-PT" sz="1600" dirty="0"/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600" dirty="0" smtClean="0">
                <a:latin typeface="Comic Sans MS" panose="030F0702030302020204" pitchFamily="66" charset="0"/>
              </a:rPr>
              <a:t> </a:t>
            </a:r>
            <a:r>
              <a:rPr lang="pt-PT" sz="2000" dirty="0">
                <a:latin typeface="Comic Sans MS" panose="030F0702030302020204" pitchFamily="66" charset="0"/>
              </a:rPr>
              <a:t>Existem apenas dois tipos de aterros sanitários</a:t>
            </a:r>
            <a:r>
              <a:rPr lang="pt-PT" sz="2000" dirty="0" smtClean="0">
                <a:latin typeface="Comic Sans MS" panose="030F0702030302020204" pitchFamily="66" charset="0"/>
              </a:rPr>
              <a:t>:</a:t>
            </a:r>
          </a:p>
          <a:p>
            <a:pPr marL="0" indent="0">
              <a:buClr>
                <a:srgbClr val="FABB1E"/>
              </a:buClr>
              <a:buNone/>
            </a:pPr>
            <a:endParaRPr lang="pt-PT" sz="2000" dirty="0" smtClean="0">
              <a:latin typeface="Comic Sans MS" panose="030F0702030302020204" pitchFamily="66" charset="0"/>
            </a:endParaRP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600" dirty="0" smtClean="0">
                <a:latin typeface="Comic Sans MS" panose="030F0702030302020204" pitchFamily="66" charset="0"/>
              </a:rPr>
              <a:t>Para </a:t>
            </a:r>
            <a:r>
              <a:rPr lang="pt-PT" sz="1600" dirty="0">
                <a:latin typeface="Comic Sans MS" panose="030F0702030302020204" pitchFamily="66" charset="0"/>
              </a:rPr>
              <a:t>o lixo </a:t>
            </a:r>
            <a:r>
              <a:rPr lang="pt-PT" sz="1600" dirty="0" smtClean="0">
                <a:latin typeface="Comic Sans MS" panose="030F0702030302020204" pitchFamily="66" charset="0"/>
              </a:rPr>
              <a:t>doméstico;</a:t>
            </a: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600" dirty="0" smtClean="0">
                <a:latin typeface="Comic Sans MS" panose="030F0702030302020204" pitchFamily="66" charset="0"/>
              </a:rPr>
              <a:t>Para </a:t>
            </a:r>
            <a:r>
              <a:rPr lang="pt-PT" sz="1600" dirty="0">
                <a:latin typeface="Comic Sans MS" panose="030F0702030302020204" pitchFamily="66" charset="0"/>
              </a:rPr>
              <a:t>resíduos </a:t>
            </a:r>
            <a:r>
              <a:rPr lang="pt-PT" sz="1600" dirty="0" smtClean="0">
                <a:latin typeface="Comic Sans MS" panose="030F0702030302020204" pitchFamily="66" charset="0"/>
              </a:rPr>
              <a:t>indústriais</a:t>
            </a:r>
            <a:r>
              <a:rPr lang="pt-PT" sz="1600" dirty="0">
                <a:latin typeface="Comic Sans MS" panose="030F0702030302020204" pitchFamily="66" charset="0"/>
              </a:rPr>
              <a:t>.</a:t>
            </a:r>
            <a:endParaRPr lang="pt-PT" sz="1600" dirty="0">
              <a:latin typeface="Comic Sans MS" panose="030F0702030302020204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049" y="2939256"/>
            <a:ext cx="4184650" cy="3138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34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onfiguração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de um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aterro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4" y="1358898"/>
            <a:ext cx="8660130" cy="5283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9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Diferentes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formas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aterro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6"/>
          <a:stretch/>
        </p:blipFill>
        <p:spPr bwMode="auto">
          <a:xfrm>
            <a:off x="381001" y="1484735"/>
            <a:ext cx="4464369" cy="2838449"/>
          </a:xfrm>
          <a:prstGeom prst="rect">
            <a:avLst/>
          </a:prstGeom>
          <a:noFill/>
        </p:spPr>
      </p:pic>
      <p:pic>
        <p:nvPicPr>
          <p:cNvPr id="8" name="Imagem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3" b="36537"/>
          <a:stretch/>
        </p:blipFill>
        <p:spPr bwMode="auto">
          <a:xfrm>
            <a:off x="7493001" y="1484734"/>
            <a:ext cx="4030772" cy="2838449"/>
          </a:xfrm>
          <a:prstGeom prst="rect">
            <a:avLst/>
          </a:prstGeom>
          <a:noFill/>
        </p:spPr>
      </p:pic>
      <p:pic>
        <p:nvPicPr>
          <p:cNvPr id="9" name="Imagem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4"/>
          <a:stretch/>
        </p:blipFill>
        <p:spPr bwMode="auto">
          <a:xfrm>
            <a:off x="4551474" y="3718164"/>
            <a:ext cx="4135326" cy="2758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0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Como seleccionar o local adequado para a construção de um aterro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3798" y="2032000"/>
            <a:ext cx="9613901" cy="309880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/>
              <a:t> </a:t>
            </a:r>
            <a:endParaRPr lang="pt-PT" sz="1600" dirty="0"/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 </a:t>
            </a:r>
            <a:r>
              <a:rPr lang="pt-PT" sz="2000" dirty="0">
                <a:latin typeface="Comic Sans MS" panose="030F0702030302020204" pitchFamily="66" charset="0"/>
              </a:rPr>
              <a:t>Os estudos para seleção de locais para disposição de resíduos deve ter em atenção os seguintes aspectos</a:t>
            </a:r>
            <a:r>
              <a:rPr lang="pt-PT" sz="2000" dirty="0" smtClean="0">
                <a:latin typeface="Comic Sans MS" panose="030F0702030302020204" pitchFamily="66" charset="0"/>
              </a:rPr>
              <a:t>:</a:t>
            </a:r>
          </a:p>
          <a:p>
            <a:pPr marL="0" indent="0">
              <a:buClr>
                <a:srgbClr val="FABB1E"/>
              </a:buClr>
              <a:buNone/>
            </a:pPr>
            <a:endParaRPr lang="pt-PT" sz="2000" dirty="0">
              <a:latin typeface="Comic Sans MS" panose="030F0702030302020204" pitchFamily="66" charset="0"/>
            </a:endParaRP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700" dirty="0" smtClean="0">
                <a:latin typeface="Comic Sans MS" panose="030F0702030302020204" pitchFamily="66" charset="0"/>
              </a:rPr>
              <a:t> O </a:t>
            </a:r>
            <a:r>
              <a:rPr lang="pt-PT" sz="1700" dirty="0">
                <a:latin typeface="Comic Sans MS" panose="030F0702030302020204" pitchFamily="66" charset="0"/>
              </a:rPr>
              <a:t>meio físico</a:t>
            </a:r>
            <a:r>
              <a:rPr lang="pt-PT" sz="1700" dirty="0" smtClean="0">
                <a:latin typeface="Comic Sans MS" panose="030F0702030302020204" pitchFamily="66" charset="0"/>
              </a:rPr>
              <a:t>;</a:t>
            </a: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700" dirty="0" smtClean="0">
                <a:latin typeface="Comic Sans MS" panose="030F0702030302020204" pitchFamily="66" charset="0"/>
              </a:rPr>
              <a:t> O </a:t>
            </a:r>
            <a:r>
              <a:rPr lang="pt-PT" sz="1700" dirty="0">
                <a:latin typeface="Comic Sans MS" panose="030F0702030302020204" pitchFamily="66" charset="0"/>
              </a:rPr>
              <a:t>meio biológico</a:t>
            </a:r>
            <a:r>
              <a:rPr lang="pt-PT" sz="1700" dirty="0" smtClean="0">
                <a:latin typeface="Comic Sans MS" panose="030F0702030302020204" pitchFamily="66" charset="0"/>
              </a:rPr>
              <a:t>;</a:t>
            </a: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700" dirty="0" smtClean="0">
                <a:latin typeface="Comic Sans MS" panose="030F0702030302020204" pitchFamily="66" charset="0"/>
              </a:rPr>
              <a:t> Aspectos </a:t>
            </a:r>
            <a:r>
              <a:rPr lang="pt-PT" sz="1700" dirty="0">
                <a:latin typeface="Comic Sans MS" panose="030F0702030302020204" pitchFamily="66" charset="0"/>
              </a:rPr>
              <a:t>sociais; </a:t>
            </a:r>
            <a:endParaRPr lang="pt-PT" sz="1700" dirty="0" smtClean="0">
              <a:latin typeface="Comic Sans MS" panose="030F0702030302020204" pitchFamily="66" charset="0"/>
            </a:endParaRP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700" dirty="0" smtClean="0">
                <a:latin typeface="Comic Sans MS" panose="030F0702030302020204" pitchFamily="66" charset="0"/>
              </a:rPr>
              <a:t> Económicos;</a:t>
            </a: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700" dirty="0" smtClean="0">
                <a:latin typeface="Comic Sans MS" panose="030F0702030302020204" pitchFamily="66" charset="0"/>
              </a:rPr>
              <a:t> Imobiliários</a:t>
            </a:r>
            <a:r>
              <a:rPr lang="pt-PT" sz="1700" dirty="0">
                <a:latin typeface="Comic Sans MS" panose="030F0702030302020204" pitchFamily="66" charset="0"/>
              </a:rPr>
              <a:t>.</a:t>
            </a:r>
            <a:endParaRPr lang="pt-PT" sz="1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68" y="2438228"/>
            <a:ext cx="6949440" cy="3143393"/>
          </a:xfrm>
        </p:spPr>
        <p:txBody>
          <a:bodyPr>
            <a:normAutofit/>
          </a:bodyPr>
          <a:lstStyle/>
          <a:p>
            <a:r>
              <a:rPr lang="pt-PT" sz="3600" dirty="0">
                <a:latin typeface="Comic Sans MS" panose="030F0702030302020204" pitchFamily="66" charset="0"/>
              </a:rPr>
              <a:t> </a:t>
            </a: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Definição do 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Conceito </a:t>
            </a: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 poluição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:</a:t>
            </a:r>
            <a:r>
              <a:rPr lang="pt-PT" sz="3600" dirty="0">
                <a:latin typeface="Bradley Hand ITC" panose="03070402050302030203" pitchFamily="66" charset="0"/>
              </a:rPr>
              <a:t/>
            </a:r>
            <a:br>
              <a:rPr lang="pt-PT" sz="3600" dirty="0">
                <a:latin typeface="Bradley Hand ITC" panose="03070402050302030203" pitchFamily="66" charset="0"/>
              </a:rPr>
            </a:br>
            <a:r>
              <a:rPr lang="pt-PT" sz="3600" dirty="0">
                <a:latin typeface="Bradley Hand ITC" panose="03070402050302030203" pitchFamily="66" charset="0"/>
              </a:rPr>
              <a:t> </a:t>
            </a:r>
            <a:r>
              <a:rPr lang="pt-PT" sz="3600" dirty="0" smtClean="0">
                <a:latin typeface="Bradley Hand ITC" panose="03070402050302030203" pitchFamily="66" charset="0"/>
              </a:rPr>
              <a:t> 	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	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3" action="ppaction://hlinksldjump"/>
              </a:rPr>
              <a:t>- das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3" action="ppaction://hlinksldjump"/>
              </a:rPr>
              <a:t>águas;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/>
            </a:r>
            <a:b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		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4" action="ppaction://hlinksldjump"/>
              </a:rPr>
              <a:t>- dos solos.</a:t>
            </a:r>
            <a:r>
              <a:rPr lang="pt-PT" dirty="0">
                <a:latin typeface="Comic Sans MS" panose="030F0702030302020204" pitchFamily="66" charset="0"/>
              </a:rPr>
              <a:t/>
            </a:r>
            <a:br>
              <a:rPr lang="pt-PT" dirty="0">
                <a:latin typeface="Comic Sans MS" panose="030F0702030302020204" pitchFamily="66" charset="0"/>
              </a:rPr>
            </a:b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550"/>
            <a:ext cx="1495634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As cinco etapas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01172" y="2148310"/>
            <a:ext cx="9613901" cy="331269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>
                <a:latin typeface="Comic Sans MS" panose="030F0702030302020204" pitchFamily="66" charset="0"/>
              </a:rPr>
              <a:t> </a:t>
            </a:r>
            <a:endParaRPr lang="pt-PT" sz="16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 As cinco etapas que são realizadas </a:t>
            </a:r>
            <a:r>
              <a:rPr lang="pt-PT" sz="2000" dirty="0">
                <a:latin typeface="Comic Sans MS" panose="030F0702030302020204" pitchFamily="66" charset="0"/>
              </a:rPr>
              <a:t>em estudos para a seleção de locais de disposição de residuos, são as seguintes:</a:t>
            </a:r>
            <a:r>
              <a:rPr lang="pt-PT" sz="20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700" dirty="0">
              <a:latin typeface="Comic Sans MS" panose="030F0702030302020204" pitchFamily="66" charset="0"/>
            </a:endParaRP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700" dirty="0" smtClean="0">
                <a:latin typeface="Comic Sans MS" panose="030F0702030302020204" pitchFamily="66" charset="0"/>
              </a:rPr>
              <a:t> Diagnóstico </a:t>
            </a:r>
            <a:r>
              <a:rPr lang="pt-PT" sz="1700" dirty="0">
                <a:latin typeface="Comic Sans MS" panose="030F0702030302020204" pitchFamily="66" charset="0"/>
              </a:rPr>
              <a:t>da situação atual dos resíduos sólidos na região de estudo e prognóstico da situação </a:t>
            </a:r>
            <a:r>
              <a:rPr lang="pt-PT" sz="1700" dirty="0" smtClean="0">
                <a:latin typeface="Comic Sans MS" panose="030F0702030302020204" pitchFamily="66" charset="0"/>
              </a:rPr>
              <a:t>futura;</a:t>
            </a: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700" dirty="0" smtClean="0">
                <a:latin typeface="Comic Sans MS" panose="030F0702030302020204" pitchFamily="66" charset="0"/>
              </a:rPr>
              <a:t> Estudo </a:t>
            </a:r>
            <a:r>
              <a:rPr lang="pt-PT" sz="1700" dirty="0">
                <a:latin typeface="Comic Sans MS" panose="030F0702030302020204" pitchFamily="66" charset="0"/>
              </a:rPr>
              <a:t>geológico-geotécnico e ambiental para seleção de </a:t>
            </a:r>
            <a:r>
              <a:rPr lang="pt-PT" sz="1700" dirty="0" smtClean="0">
                <a:latin typeface="Comic Sans MS" panose="030F0702030302020204" pitchFamily="66" charset="0"/>
              </a:rPr>
              <a:t>áreas;</a:t>
            </a: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700" dirty="0" smtClean="0">
                <a:latin typeface="Comic Sans MS" panose="030F0702030302020204" pitchFamily="66" charset="0"/>
              </a:rPr>
              <a:t> Estudo </a:t>
            </a:r>
            <a:r>
              <a:rPr lang="pt-PT" sz="1700" dirty="0">
                <a:latin typeface="Comic Sans MS" panose="030F0702030302020204" pitchFamily="66" charset="0"/>
              </a:rPr>
              <a:t>de Impacto Ambiental  e respectivo Relatório de Impacto Ambiental </a:t>
            </a:r>
            <a:endParaRPr lang="pt-PT" sz="1700" dirty="0" smtClean="0">
              <a:latin typeface="Comic Sans MS" panose="030F0702030302020204" pitchFamily="66" charset="0"/>
            </a:endParaRP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700" dirty="0" smtClean="0">
                <a:latin typeface="Comic Sans MS" panose="030F0702030302020204" pitchFamily="66" charset="0"/>
              </a:rPr>
              <a:t> Projeto </a:t>
            </a:r>
            <a:r>
              <a:rPr lang="pt-PT" sz="1700" dirty="0">
                <a:latin typeface="Comic Sans MS" panose="030F0702030302020204" pitchFamily="66" charset="0"/>
              </a:rPr>
              <a:t>de viabilidade técnica e económica do aterro; </a:t>
            </a:r>
            <a:endParaRPr lang="pt-PT" sz="1700" dirty="0" smtClean="0">
              <a:latin typeface="Comic Sans MS" panose="030F0702030302020204" pitchFamily="66" charset="0"/>
            </a:endParaRP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700" dirty="0" smtClean="0">
                <a:latin typeface="Comic Sans MS" panose="030F0702030302020204" pitchFamily="66" charset="0"/>
              </a:rPr>
              <a:t> Estudo </a:t>
            </a:r>
            <a:r>
              <a:rPr lang="pt-PT" sz="1700" dirty="0">
                <a:latin typeface="Comic Sans MS" panose="030F0702030302020204" pitchFamily="66" charset="0"/>
              </a:rPr>
              <a:t>e definição de órgão gestor do empreendimento.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700" dirty="0">
              <a:latin typeface="Comic Sans MS" panose="030F0702030302020204" pitchFamily="66" charset="0"/>
            </a:endParaRPr>
          </a:p>
          <a:p>
            <a:pPr lvl="1"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Aspetos gerais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3798" y="2032000"/>
            <a:ext cx="9613901" cy="309880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/>
              <a:t> </a:t>
            </a:r>
            <a:endParaRPr lang="pt-PT" sz="1600" dirty="0"/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>
                <a:latin typeface="Comic Sans MS" panose="030F0702030302020204" pitchFamily="66" charset="0"/>
              </a:rPr>
              <a:t> </a:t>
            </a:r>
            <a:r>
              <a:rPr lang="pt-PT" sz="2000" dirty="0" smtClean="0">
                <a:latin typeface="Comic Sans MS" panose="030F0702030302020204" pitchFamily="66" charset="0"/>
              </a:rPr>
              <a:t>Têm de garantir a </a:t>
            </a:r>
            <a:r>
              <a:rPr lang="pt-PT" sz="2000" dirty="0">
                <a:latin typeface="Comic Sans MS" panose="030F0702030302020204" pitchFamily="66" charset="0"/>
              </a:rPr>
              <a:t>estabilidade dos locais usados para disposição de </a:t>
            </a:r>
            <a:r>
              <a:rPr lang="pt-PT" sz="2000" dirty="0" smtClean="0">
                <a:latin typeface="Comic Sans MS" panose="030F0702030302020204" pitchFamily="66" charset="0"/>
              </a:rPr>
              <a:t>resíduos;</a:t>
            </a:r>
            <a:endParaRPr lang="pt-PT" sz="20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 Têm de verificar a </a:t>
            </a:r>
            <a:r>
              <a:rPr lang="pt-PT" sz="2000" dirty="0">
                <a:latin typeface="Comic Sans MS" panose="030F0702030302020204" pitchFamily="66" charset="0"/>
              </a:rPr>
              <a:t>migração de contaminantes a partir dos locais de disposição de </a:t>
            </a:r>
            <a:r>
              <a:rPr lang="pt-PT" sz="2000" dirty="0" smtClean="0">
                <a:latin typeface="Comic Sans MS" panose="030F0702030302020204" pitchFamily="66" charset="0"/>
              </a:rPr>
              <a:t>resíduos.</a:t>
            </a:r>
            <a:endParaRPr lang="pt-PT" sz="20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7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http://1.bp.blogspot.com/_F4YgPwUeMjY/TCJq-7vJAvI/AAAAAAAAAA0/4hKoD-PzJNY/s320/aterro_sanitar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511588"/>
            <a:ext cx="3552825" cy="267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Objectivos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06498" y="1790700"/>
            <a:ext cx="9613901" cy="309880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/>
              <a:t> </a:t>
            </a:r>
            <a:endParaRPr lang="pt-PT" sz="1600" dirty="0"/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>
                <a:latin typeface="Comic Sans MS" panose="030F0702030302020204" pitchFamily="66" charset="0"/>
              </a:rPr>
              <a:t> Proteção do meio ambiente a partir do uso de técnicas e métodos para selecionar área adequada para disposição dos resíduos, de acordo com </a:t>
            </a:r>
            <a:r>
              <a:rPr lang="pt-PT" sz="2000" dirty="0" smtClean="0">
                <a:latin typeface="Comic Sans MS" panose="030F0702030302020204" pitchFamily="66" charset="0"/>
              </a:rPr>
              <a:t>as suas características </a:t>
            </a:r>
            <a:r>
              <a:rPr lang="pt-PT" sz="2000" dirty="0">
                <a:latin typeface="Comic Sans MS" panose="030F0702030302020204" pitchFamily="66" charset="0"/>
              </a:rPr>
              <a:t>intrínsecas.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>
                <a:latin typeface="Comic Sans MS" panose="030F0702030302020204" pitchFamily="66" charset="0"/>
              </a:rPr>
              <a:t>Determinar critérios para seleção de áreas, de acordo com as características e possibilidades </a:t>
            </a:r>
            <a:r>
              <a:rPr lang="pt-PT" sz="2000" dirty="0" smtClean="0">
                <a:latin typeface="Comic Sans MS" panose="030F0702030302020204" pitchFamily="66" charset="0"/>
              </a:rPr>
              <a:t>sócio-económicas </a:t>
            </a:r>
            <a:r>
              <a:rPr lang="pt-PT" sz="2000" dirty="0">
                <a:latin typeface="Comic Sans MS" panose="030F0702030302020204" pitchFamily="66" charset="0"/>
              </a:rPr>
              <a:t>do município</a:t>
            </a:r>
            <a:r>
              <a:rPr lang="pt-PT" sz="2000" dirty="0" smtClean="0">
                <a:latin typeface="Comic Sans MS" panose="030F0702030302020204" pitchFamily="66" charset="0"/>
              </a:rPr>
              <a:t>.</a:t>
            </a:r>
            <a:endParaRPr lang="pt-PT" sz="2000" dirty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06" y="3962400"/>
            <a:ext cx="4866909" cy="2462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60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7" y="269873"/>
            <a:ext cx="11454244" cy="10763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O porquê de escolher um local adequado?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73327"/>
              </p:ext>
            </p:extLst>
          </p:nvPr>
        </p:nvGraphicFramePr>
        <p:xfrm>
          <a:off x="1892300" y="2142067"/>
          <a:ext cx="7734300" cy="420059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867150"/>
                <a:gridCol w="3867150"/>
              </a:tblGrid>
              <a:tr h="1368778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adley Hand ITC" panose="03070402050302030203" pitchFamily="66" charset="0"/>
                        </a:rPr>
                        <a:t>Menores gastos com preparos</a:t>
                      </a:r>
                      <a:endParaRPr lang="pt-PT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Cortes,</a:t>
                      </a:r>
                      <a:r>
                        <a:rPr lang="pt-PT" baseline="0" dirty="0" smtClean="0"/>
                        <a:t> aterros, drenagem. Impermeabilização e infra-estruturas.</a:t>
                      </a:r>
                      <a:endParaRPr lang="pt-PT" dirty="0"/>
                    </a:p>
                  </a:txBody>
                  <a:tcPr/>
                </a:tc>
              </a:tr>
              <a:tr h="1368778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adley Hand ITC" panose="03070402050302030203" pitchFamily="66" charset="0"/>
                        </a:rPr>
                        <a:t>Menores riscos </a:t>
                      </a:r>
                    </a:p>
                    <a:p>
                      <a:pPr algn="ctr"/>
                      <a:r>
                        <a:rPr lang="pt-PT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adley Hand ITC" panose="03070402050302030203" pitchFamily="66" charset="0"/>
                        </a:rPr>
                        <a:t>abientais</a:t>
                      </a:r>
                      <a:endParaRPr lang="pt-PT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Local menos frágil, garantia de barreiras</a:t>
                      </a:r>
                      <a:r>
                        <a:rPr lang="pt-PT" baseline="0" dirty="0" smtClean="0"/>
                        <a:t> naturais à migração de poluentes, menor oposição popular.</a:t>
                      </a:r>
                      <a:endParaRPr lang="pt-PT" dirty="0"/>
                    </a:p>
                  </a:txBody>
                  <a:tcPr/>
                </a:tc>
              </a:tr>
              <a:tr h="1368778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adley Hand ITC" panose="03070402050302030203" pitchFamily="66" charset="0"/>
                        </a:rPr>
                        <a:t>Menores custos operacionais</a:t>
                      </a:r>
                      <a:endParaRPr lang="pt-PT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Disponibilidade de materiais de uso no empreendimento</a:t>
                      </a:r>
                      <a:r>
                        <a:rPr lang="pt-PT" baseline="0" dirty="0" smtClean="0"/>
                        <a:t> (solo, cascalho, etc).</a:t>
                      </a:r>
                    </a:p>
                    <a:p>
                      <a:r>
                        <a:rPr lang="pt-PT" baseline="0" dirty="0" smtClean="0"/>
                        <a:t>Sistemas de monitoramento menos complexos, uso das forças naturais (lei da gravidade).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4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7" y="269873"/>
            <a:ext cx="11454244" cy="10763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Problemas induzidos por má construção de aterros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2998" y="1778000"/>
            <a:ext cx="9613901" cy="3098800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/>
              <a:t> </a:t>
            </a:r>
            <a:endParaRPr lang="pt-PT" sz="1600" dirty="0"/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>
                <a:latin typeface="Comic Sans MS" panose="030F0702030302020204" pitchFamily="66" charset="0"/>
              </a:rPr>
              <a:t> </a:t>
            </a:r>
            <a:r>
              <a:rPr lang="pt-PT" sz="2000" dirty="0"/>
              <a:t>A instalação de aterros sanitários sem critérios técnicos adequados e bem definidos pode acarretar uma série de problemas ambientais posteriores (por exemplo: contaminação das águas </a:t>
            </a:r>
            <a:r>
              <a:rPr lang="pt-PT" sz="2000" dirty="0" smtClean="0"/>
              <a:t>subterrâneas; inundações devido à falta de drenagem; etc).</a:t>
            </a:r>
            <a:endParaRPr lang="pt-PT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98" y="3433762"/>
            <a:ext cx="3848100" cy="288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00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634" y="2438228"/>
            <a:ext cx="7343566" cy="314339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>
                <a:latin typeface="Comic Sans MS" panose="030F0702030302020204" pitchFamily="66" charset="0"/>
              </a:rPr>
              <a:t> </a:t>
            </a:r>
            <a:r>
              <a:rPr lang="pt-PT" sz="3600" dirty="0" smtClean="0">
                <a:latin typeface="Bradley Hand ITC" panose="03070402050302030203" pitchFamily="66" charset="0"/>
              </a:rPr>
              <a:t>Soluções para a diminuição da poluição:</a:t>
            </a:r>
            <a:br>
              <a:rPr lang="pt-PT" sz="3600" dirty="0" smtClean="0">
                <a:latin typeface="Bradley Hand ITC" panose="03070402050302030203" pitchFamily="66" charset="0"/>
              </a:rPr>
            </a:br>
            <a:r>
              <a:rPr lang="pt-PT" sz="3600" dirty="0" smtClean="0">
                <a:latin typeface="Bradley Hand ITC" panose="03070402050302030203" pitchFamily="66" charset="0"/>
              </a:rPr>
              <a:t>    </a:t>
            </a:r>
            <a:r>
              <a:rPr lang="pt-PT" sz="3600" dirty="0" smtClean="0">
                <a:latin typeface="Bradley Hand ITC" panose="03070402050302030203" pitchFamily="66" charset="0"/>
              </a:rPr>
              <a:t>-</a:t>
            </a:r>
            <a:r>
              <a:rPr lang="pt-PT" sz="3600" dirty="0" smtClean="0">
                <a:latin typeface="Bradley Hand ITC" panose="03070402050302030203" pitchFamily="66" charset="0"/>
              </a:rPr>
              <a:t> das águas;</a:t>
            </a:r>
            <a:br>
              <a:rPr lang="pt-PT" sz="3600" dirty="0" smtClean="0">
                <a:latin typeface="Bradley Hand ITC" panose="03070402050302030203" pitchFamily="66" charset="0"/>
              </a:rPr>
            </a:br>
            <a:r>
              <a:rPr lang="pt-PT" sz="3600" dirty="0" smtClean="0">
                <a:latin typeface="Bradley Hand ITC" panose="03070402050302030203" pitchFamily="66" charset="0"/>
              </a:rPr>
              <a:t>-</a:t>
            </a:r>
            <a:r>
              <a:rPr lang="pt-PT" sz="3600" dirty="0" smtClean="0">
                <a:latin typeface="Bradley Hand ITC" panose="03070402050302030203" pitchFamily="66" charset="0"/>
              </a:rPr>
              <a:t> dos solos</a:t>
            </a:r>
            <a:r>
              <a:rPr lang="pt-PT" dirty="0">
                <a:latin typeface="Comic Sans MS" panose="030F0702030302020204" pitchFamily="66" charset="0"/>
              </a:rPr>
              <a:t/>
            </a:r>
            <a:br>
              <a:rPr lang="pt-PT" dirty="0">
                <a:latin typeface="Comic Sans MS" panose="030F0702030302020204" pitchFamily="66" charset="0"/>
              </a:rPr>
            </a:b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550"/>
            <a:ext cx="1495634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7" y="269873"/>
            <a:ext cx="11454244" cy="10763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Soluções para a diminuição da </a:t>
            </a:r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poluição </a:t>
            </a:r>
            <a:b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das </a:t>
            </a:r>
            <a:r>
              <a:rPr lang="pt-PT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águas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5698" y="1803400"/>
            <a:ext cx="10121901" cy="4762499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/>
              <a:t> </a:t>
            </a:r>
            <a:endParaRPr lang="pt-PT" sz="1600" dirty="0"/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Novas </a:t>
            </a:r>
            <a:r>
              <a:rPr lang="pt-PT" sz="2000" dirty="0">
                <a:latin typeface="Comic Sans MS" panose="030F0702030302020204" pitchFamily="66" charset="0"/>
              </a:rPr>
              <a:t>técnicas agrícolas que permitem evitar a difusão de resíduos de pesticidas e adubos nos lençóis freáticos;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20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Recursos </a:t>
            </a:r>
            <a:r>
              <a:rPr lang="pt-PT" sz="2000" dirty="0">
                <a:latin typeface="Comic Sans MS" panose="030F0702030302020204" pitchFamily="66" charset="0"/>
              </a:rPr>
              <a:t>a técnicas produtivas menos poluentes (agricultura biológica);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20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Aumento </a:t>
            </a:r>
            <a:r>
              <a:rPr lang="pt-PT" sz="2000" dirty="0">
                <a:latin typeface="Comic Sans MS" panose="030F0702030302020204" pitchFamily="66" charset="0"/>
              </a:rPr>
              <a:t>da dimensão dos aterros sanitários;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20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Não </a:t>
            </a:r>
            <a:r>
              <a:rPr lang="pt-PT" sz="2000" dirty="0">
                <a:latin typeface="Comic Sans MS" panose="030F0702030302020204" pitchFamily="66" charset="0"/>
              </a:rPr>
              <a:t>mandar lixo para os rios, lagos ou mares;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20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Não </a:t>
            </a:r>
            <a:r>
              <a:rPr lang="pt-PT" sz="2000" dirty="0">
                <a:latin typeface="Comic Sans MS" panose="030F0702030302020204" pitchFamily="66" charset="0"/>
              </a:rPr>
              <a:t>despejar óleos ou outros líquidos tóxicos nos esgotos;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7" y="269873"/>
            <a:ext cx="11454244" cy="10763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Soluções para a diminuição da </a:t>
            </a:r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poluição </a:t>
            </a:r>
            <a:b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das </a:t>
            </a:r>
            <a:r>
              <a:rPr lang="pt-PT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águas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31900" y="2222500"/>
            <a:ext cx="95503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 </a:t>
            </a:r>
            <a:r>
              <a:rPr lang="pt-PT" dirty="0">
                <a:latin typeface="Comic Sans MS" panose="030F0702030302020204" pitchFamily="66" charset="0"/>
              </a:rPr>
              <a:t>Fiscalizar e adotar medidas corretivas às fábricas que lançam resíduos tóxicos nos rios, lagos ou mares;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 </a:t>
            </a:r>
            <a:r>
              <a:rPr lang="pt-PT" dirty="0">
                <a:latin typeface="Comic Sans MS" panose="030F0702030302020204" pitchFamily="66" charset="0"/>
              </a:rPr>
              <a:t>Tratamento dos esgotos para evitar que contaminem rios, lagos e mares;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 </a:t>
            </a:r>
            <a:r>
              <a:rPr lang="pt-PT" dirty="0">
                <a:latin typeface="Comic Sans MS" panose="030F0702030302020204" pitchFamily="66" charset="0"/>
              </a:rPr>
              <a:t>Colocar filtros nas fábricas;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 </a:t>
            </a:r>
            <a:r>
              <a:rPr lang="pt-PT" dirty="0">
                <a:latin typeface="Comic Sans MS" panose="030F0702030302020204" pitchFamily="66" charset="0"/>
              </a:rPr>
              <a:t>Ter atenção e estar preparado para os acidentes petroleiros que derramam milhares de toneladas de petróleo na água;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 </a:t>
            </a:r>
            <a:r>
              <a:rPr lang="pt-PT" dirty="0">
                <a:latin typeface="Comic Sans MS" panose="030F0702030302020204" pitchFamily="66" charset="0"/>
              </a:rPr>
              <a:t>Palestras para sensibilização sobre a poluição das </a:t>
            </a:r>
            <a:r>
              <a:rPr lang="pt-PT" dirty="0" smtClean="0">
                <a:latin typeface="Comic Sans MS" panose="030F0702030302020204" pitchFamily="66" charset="0"/>
              </a:rPr>
              <a:t>águas.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584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7" y="269873"/>
            <a:ext cx="11454244" cy="10763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Soluções para a diminuição da </a:t>
            </a:r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poluição </a:t>
            </a:r>
            <a:b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dos solos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17673" y="1828801"/>
            <a:ext cx="8477252" cy="3314700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 smtClean="0"/>
              <a:t> </a:t>
            </a:r>
            <a:endParaRPr lang="pt-PT" sz="1800" dirty="0"/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800" dirty="0" smtClean="0">
                <a:latin typeface="Comic Sans MS" panose="030F0702030302020204" pitchFamily="66" charset="0"/>
              </a:rPr>
              <a:t>Os </a:t>
            </a:r>
            <a:r>
              <a:rPr lang="pt-PT" sz="1800" dirty="0">
                <a:latin typeface="Comic Sans MS" panose="030F0702030302020204" pitchFamily="66" charset="0"/>
              </a:rPr>
              <a:t>aterros sanitários deveriam ser cobertos para que não fossem expostos a céu aberto nem que entrassem em contacto com o solo;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800" dirty="0" smtClean="0">
                <a:latin typeface="Comic Sans MS" panose="030F0702030302020204" pitchFamily="66" charset="0"/>
              </a:rPr>
              <a:t>Vigilância </a:t>
            </a:r>
            <a:r>
              <a:rPr lang="pt-PT" sz="1800" dirty="0">
                <a:latin typeface="Comic Sans MS" panose="030F0702030302020204" pitchFamily="66" charset="0"/>
              </a:rPr>
              <a:t>em parques e florestas devido às fogueiras;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800" dirty="0" smtClean="0">
                <a:latin typeface="Comic Sans MS" panose="030F0702030302020204" pitchFamily="66" charset="0"/>
              </a:rPr>
              <a:t>Limpezas </a:t>
            </a:r>
            <a:r>
              <a:rPr lang="pt-PT" sz="1800" dirty="0">
                <a:latin typeface="Comic Sans MS" panose="030F0702030302020204" pitchFamily="66" charset="0"/>
              </a:rPr>
              <a:t>de matas para evitar os incêndios;</a:t>
            </a:r>
          </a:p>
          <a:p>
            <a:pPr marL="0" indent="0">
              <a:buClr>
                <a:srgbClr val="FABB1E"/>
              </a:buClr>
              <a:buNone/>
            </a:pPr>
            <a:endParaRPr lang="pt-PT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7" y="269873"/>
            <a:ext cx="11454244" cy="10763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Soluções para a diminuição da </a:t>
            </a:r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poluição </a:t>
            </a:r>
            <a:b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dos solos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7773" y="1638300"/>
            <a:ext cx="8477252" cy="3581399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 smtClean="0"/>
              <a:t> </a:t>
            </a:r>
            <a:endParaRPr lang="pt-PT" sz="1800" dirty="0"/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800" dirty="0" smtClean="0">
                <a:latin typeface="Comic Sans MS" panose="030F0702030302020204" pitchFamily="66" charset="0"/>
              </a:rPr>
              <a:t>Palestras </a:t>
            </a:r>
            <a:r>
              <a:rPr lang="pt-PT" sz="1800" dirty="0">
                <a:latin typeface="Comic Sans MS" panose="030F0702030302020204" pitchFamily="66" charset="0"/>
              </a:rPr>
              <a:t>para sensibilização sobre a poluição dos solos;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800" dirty="0" smtClean="0">
                <a:latin typeface="Comic Sans MS" panose="030F0702030302020204" pitchFamily="66" charset="0"/>
              </a:rPr>
              <a:t>Diminuir </a:t>
            </a:r>
            <a:r>
              <a:rPr lang="pt-PT" sz="1800" dirty="0">
                <a:latin typeface="Comic Sans MS" panose="030F0702030302020204" pitchFamily="66" charset="0"/>
              </a:rPr>
              <a:t>o lixo nos aterros e lixeiras;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800" dirty="0">
                <a:latin typeface="Comic Sans MS" panose="030F0702030302020204" pitchFamily="66" charset="0"/>
              </a:rPr>
              <a:t>Respeitar a reciclagem</a:t>
            </a:r>
            <a:r>
              <a:rPr lang="pt-PT" sz="18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800" dirty="0" smtClean="0">
                <a:latin typeface="Comic Sans MS" panose="030F0702030302020204" pitchFamily="66" charset="0"/>
              </a:rPr>
              <a:t>Substituição </a:t>
            </a:r>
            <a:r>
              <a:rPr lang="pt-PT" sz="1800" dirty="0">
                <a:latin typeface="Comic Sans MS" panose="030F0702030302020204" pitchFamily="66" charset="0"/>
              </a:rPr>
              <a:t>de pesticidas por produtos ecológicos. </a:t>
            </a:r>
            <a:endParaRPr lang="pt-PT" sz="1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"/>
          <a:stretch/>
        </p:blipFill>
        <p:spPr>
          <a:xfrm>
            <a:off x="7552361" y="2434399"/>
            <a:ext cx="4148477" cy="3141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Poluição das águas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1159" y="2802916"/>
            <a:ext cx="6255741" cy="2404301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 </a:t>
            </a:r>
            <a:r>
              <a:rPr lang="pt-PT" sz="2000" b="1" dirty="0">
                <a:latin typeface="Comic Sans MS" panose="030F0702030302020204" pitchFamily="66" charset="0"/>
              </a:rPr>
              <a:t>Poluição da água</a:t>
            </a:r>
            <a:r>
              <a:rPr lang="pt-PT" sz="2000" dirty="0">
                <a:latin typeface="Comic Sans MS" panose="030F0702030302020204" pitchFamily="66" charset="0"/>
              </a:rPr>
              <a:t> é a contaminação de corpos de </a:t>
            </a:r>
            <a:r>
              <a:rPr lang="pt-PT" sz="2000" dirty="0" smtClean="0">
                <a:latin typeface="Comic Sans MS" panose="030F0702030302020204" pitchFamily="66" charset="0"/>
              </a:rPr>
              <a:t>água</a:t>
            </a:r>
            <a:r>
              <a:rPr lang="pt-PT" sz="2000" dirty="0">
                <a:latin typeface="Comic Sans MS" panose="030F0702030302020204" pitchFamily="66" charset="0"/>
              </a:rPr>
              <a:t> </a:t>
            </a:r>
            <a:r>
              <a:rPr lang="pt-PT" sz="2000" dirty="0" smtClean="0">
                <a:latin typeface="Comic Sans MS" panose="030F0702030302020204" pitchFamily="66" charset="0"/>
              </a:rPr>
              <a:t>por </a:t>
            </a:r>
            <a:r>
              <a:rPr lang="pt-PT" sz="2000" dirty="0">
                <a:latin typeface="Comic Sans MS" panose="030F0702030302020204" pitchFamily="66" charset="0"/>
              </a:rPr>
              <a:t>elementos que podem ser nocivos ou prejudiciais aos organismos e plantas, assim como a </a:t>
            </a:r>
            <a:r>
              <a:rPr lang="pt-PT" sz="2000" dirty="0" smtClean="0">
                <a:latin typeface="Comic Sans MS" panose="030F0702030302020204" pitchFamily="66" charset="0"/>
              </a:rPr>
              <a:t>actividade </a:t>
            </a:r>
            <a:r>
              <a:rPr lang="pt-PT" sz="2000" dirty="0">
                <a:latin typeface="Comic Sans MS" panose="030F0702030302020204" pitchFamily="66" charset="0"/>
              </a:rPr>
              <a:t>humana. </a:t>
            </a:r>
            <a:endParaRPr lang="pt-PT" sz="2000" dirty="0" smtClean="0">
              <a:latin typeface="Comic Sans MS" panose="030F0702030302020204" pitchFamily="66" charset="0"/>
            </a:endParaRP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O </a:t>
            </a:r>
            <a:r>
              <a:rPr lang="pt-PT" sz="2000" dirty="0">
                <a:latin typeface="Comic Sans MS" panose="030F0702030302020204" pitchFamily="66" charset="0"/>
              </a:rPr>
              <a:t>resultado da contaminação traduz-se como água poluída.</a:t>
            </a:r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  <a:p>
            <a:pPr lvl="1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</p:txBody>
      </p:sp>
      <p:sp>
        <p:nvSpPr>
          <p:cNvPr id="4" name="Retângulo 3"/>
          <p:cNvSpPr/>
          <p:nvPr/>
        </p:nvSpPr>
        <p:spPr>
          <a:xfrm>
            <a:off x="8602119" y="5728321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CE791C"/>
              </a:buClr>
            </a:pPr>
            <a:r>
              <a:rPr lang="pt-PT" dirty="0" smtClean="0">
                <a:latin typeface="Comic Sans MS" panose="030F0702030302020204" pitchFamily="66" charset="0"/>
              </a:rPr>
              <a:t>Água </a:t>
            </a:r>
            <a:r>
              <a:rPr lang="pt-PT" dirty="0">
                <a:latin typeface="Comic Sans MS" panose="030F0702030302020204" pitchFamily="66" charset="0"/>
              </a:rPr>
              <a:t>poluida.</a:t>
            </a:r>
          </a:p>
        </p:txBody>
      </p:sp>
      <p:sp>
        <p:nvSpPr>
          <p:cNvPr id="7" name="Botão de ação: Página Inicial 6">
            <a:hlinkClick r:id="rId5" action="ppaction://hlinksldjump" highlightClick="1"/>
          </p:cNvPr>
          <p:cNvSpPr/>
          <p:nvPr/>
        </p:nvSpPr>
        <p:spPr>
          <a:xfrm>
            <a:off x="381001" y="5889401"/>
            <a:ext cx="571499" cy="568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7" y="269873"/>
            <a:ext cx="11454244" cy="10763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Conclusão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25600" y="1638300"/>
            <a:ext cx="9369425" cy="3581399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 smtClean="0"/>
              <a:t> </a:t>
            </a:r>
            <a:endParaRPr lang="pt-PT" sz="1800" dirty="0"/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endParaRPr lang="pt-PT" sz="1800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60473" y="2108200"/>
            <a:ext cx="8477252" cy="3581399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 smtClean="0"/>
              <a:t> </a:t>
            </a:r>
            <a:endParaRPr lang="pt-PT" sz="1800" dirty="0">
              <a:latin typeface="Comic Sans MS" panose="030F0702030302020204" pitchFamily="66" charset="0"/>
            </a:endParaRPr>
          </a:p>
          <a:p>
            <a:pPr>
              <a:buClr>
                <a:srgbClr val="FABB1E"/>
              </a:buClr>
              <a:buFont typeface="Courier New" panose="02070309020205020404" pitchFamily="49" charset="0"/>
              <a:buChar char="o"/>
            </a:pPr>
            <a:r>
              <a:rPr lang="pt-PT" sz="1800" dirty="0">
                <a:latin typeface="Comic Sans MS" panose="030F0702030302020204" pitchFamily="66" charset="0"/>
              </a:rPr>
              <a:t> </a:t>
            </a:r>
            <a:endParaRPr lang="pt-PT" sz="1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ecoguia.cm-mirandela.pt/files/34/34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Botão de ação: Avançar ou Próximo 2">
            <a:hlinkClick r:id="rId3" action="ppaction://hlinksldjump" highlightClick="1"/>
          </p:cNvPr>
          <p:cNvSpPr/>
          <p:nvPr/>
        </p:nvSpPr>
        <p:spPr>
          <a:xfrm>
            <a:off x="11620500" y="642620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80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mbientesaudavelbiologia.files.wordpress.com/2011/05/sl_63-e13052448527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3187" r="5748" b="3303"/>
          <a:stretch/>
        </p:blipFill>
        <p:spPr bwMode="auto">
          <a:xfrm>
            <a:off x="0" y="0"/>
            <a:ext cx="1223032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Botão de ação: Avançar ou Próximo 3">
            <a:hlinkClick r:id="rId3" action="ppaction://hlinksldjump" highlightClick="1"/>
          </p:cNvPr>
          <p:cNvSpPr/>
          <p:nvPr/>
        </p:nvSpPr>
        <p:spPr>
          <a:xfrm>
            <a:off x="11671300" y="641350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81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ioambiente.culturamix.com/blog/wp-content/uploads/2010/05/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2520579"/>
            <a:ext cx="4316619" cy="2813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Poluição dos solos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1159" y="2661747"/>
            <a:ext cx="6255741" cy="25310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 </a:t>
            </a:r>
            <a:r>
              <a:rPr lang="pt-PT" dirty="0">
                <a:latin typeface="Comic Sans MS" panose="030F0702030302020204" pitchFamily="66" charset="0"/>
              </a:rPr>
              <a:t>A </a:t>
            </a:r>
            <a:r>
              <a:rPr lang="pt-PT" b="1" dirty="0">
                <a:latin typeface="Comic Sans MS" panose="030F0702030302020204" pitchFamily="66" charset="0"/>
              </a:rPr>
              <a:t>poluição do solo</a:t>
            </a:r>
            <a:r>
              <a:rPr lang="pt-PT" dirty="0">
                <a:latin typeface="Comic Sans MS" panose="030F0702030302020204" pitchFamily="66" charset="0"/>
              </a:rPr>
              <a:t> é a ocorrência de poluição no solo acima de certos níveis, causando a deterioração ou perda de uma </a:t>
            </a:r>
            <a:r>
              <a:rPr lang="pt-PT" dirty="0" smtClean="0">
                <a:latin typeface="Comic Sans MS" panose="030F0702030302020204" pitchFamily="66" charset="0"/>
              </a:rPr>
              <a:t>(ou mais) </a:t>
            </a:r>
            <a:r>
              <a:rPr lang="pt-PT" dirty="0">
                <a:latin typeface="Comic Sans MS" panose="030F0702030302020204" pitchFamily="66" charset="0"/>
              </a:rPr>
              <a:t>das funções do solo. </a:t>
            </a:r>
            <a:endParaRPr lang="pt-PT" dirty="0" smtClean="0">
              <a:latin typeface="Comic Sans MS" panose="030F0702030302020204" pitchFamily="66" charset="0"/>
            </a:endParaRP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dirty="0" smtClean="0">
                <a:latin typeface="Comic Sans MS" panose="030F0702030302020204" pitchFamily="66" charset="0"/>
              </a:rPr>
              <a:t>Consiste </a:t>
            </a:r>
            <a:r>
              <a:rPr lang="pt-PT" dirty="0">
                <a:latin typeface="Comic Sans MS" panose="030F0702030302020204" pitchFamily="66" charset="0"/>
              </a:rPr>
              <a:t>na presença indevida, no solo, de elementos químicos estranhos, como os resíduos sólidos ou efluentes </a:t>
            </a:r>
            <a:r>
              <a:rPr lang="pt-PT" dirty="0" smtClean="0">
                <a:latin typeface="Comic Sans MS" panose="030F0702030302020204" pitchFamily="66" charset="0"/>
              </a:rPr>
              <a:t>líquidos </a:t>
            </a:r>
            <a:r>
              <a:rPr lang="pt-PT" dirty="0">
                <a:latin typeface="Comic Sans MS" panose="030F0702030302020204" pitchFamily="66" charset="0"/>
              </a:rPr>
              <a:t>produzidos pelo homem, que prejudiquem as formas de vida e seu desenvolvimento regular</a:t>
            </a:r>
            <a:r>
              <a:rPr lang="pt-PT" dirty="0" smtClean="0">
                <a:latin typeface="Comic Sans MS" panose="030F0702030302020204" pitchFamily="66" charset="0"/>
              </a:rPr>
              <a:t>.</a:t>
            </a:r>
            <a:endParaRPr lang="pt-PT" dirty="0" smtClean="0"/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</p:txBody>
      </p:sp>
      <p:sp>
        <p:nvSpPr>
          <p:cNvPr id="4" name="Retângulo 3"/>
          <p:cNvSpPr/>
          <p:nvPr/>
        </p:nvSpPr>
        <p:spPr>
          <a:xfrm>
            <a:off x="8418360" y="5704735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CE791C"/>
              </a:buClr>
            </a:pPr>
            <a:r>
              <a:rPr lang="pt-PT" dirty="0" smtClean="0">
                <a:latin typeface="Comic Sans MS" panose="030F0702030302020204" pitchFamily="66" charset="0"/>
              </a:rPr>
              <a:t>Solo poluido.</a:t>
            </a:r>
            <a:endParaRPr lang="pt-PT" dirty="0">
              <a:latin typeface="Comic Sans MS" panose="030F0702030302020204" pitchFamily="66" charset="0"/>
            </a:endParaRPr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50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68" y="3111500"/>
            <a:ext cx="6949440" cy="1390621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Fontes de poluição das águas e dos solos</a:t>
            </a:r>
            <a:endParaRPr lang="en-US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550"/>
            <a:ext cx="1495634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Fontes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 poluição das águas e dos solos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23373" y="2033835"/>
            <a:ext cx="9969500" cy="2919165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r>
              <a:rPr lang="pt-PT" sz="2000" dirty="0" smtClean="0">
                <a:latin typeface="Comic Sans MS" panose="030F0702030302020204" pitchFamily="66" charset="0"/>
              </a:rPr>
              <a:t> Estas </a:t>
            </a:r>
            <a:r>
              <a:rPr lang="pt-PT" sz="2000" dirty="0">
                <a:latin typeface="Comic Sans MS" panose="030F0702030302020204" pitchFamily="66" charset="0"/>
              </a:rPr>
              <a:t>podem ser muito diversificadas. Podemos classifica-las como</a:t>
            </a:r>
            <a:r>
              <a:rPr lang="pt-PT" sz="2000" dirty="0" smtClean="0">
                <a:latin typeface="Comic Sans MS" panose="030F0702030302020204" pitchFamily="66" charset="0"/>
              </a:rPr>
              <a:t>:</a:t>
            </a:r>
          </a:p>
          <a:p>
            <a:pPr marL="0" indent="0">
              <a:buClr>
                <a:srgbClr val="CE791C"/>
              </a:buClr>
              <a:buNone/>
            </a:pPr>
            <a:endParaRPr lang="pt-PT" sz="2000" dirty="0" smtClean="0">
              <a:latin typeface="Comic Sans MS" panose="030F0702030302020204" pitchFamily="66" charset="0"/>
            </a:endParaRPr>
          </a:p>
          <a:p>
            <a:pPr lvl="1">
              <a:buClr>
                <a:srgbClr val="CE791C"/>
              </a:buClr>
              <a:buFontTx/>
              <a:buChar char="-"/>
            </a:pPr>
            <a:r>
              <a:rPr lang="pt-PT" sz="2000" dirty="0" smtClean="0">
                <a:latin typeface="Comic Sans MS" panose="030F0702030302020204" pitchFamily="66" charset="0"/>
              </a:rPr>
              <a:t>Fixas </a:t>
            </a:r>
            <a:r>
              <a:rPr lang="pt-PT" sz="2000" dirty="0">
                <a:latin typeface="Comic Sans MS" panose="030F0702030302020204" pitchFamily="66" charset="0"/>
              </a:rPr>
              <a:t>(localizam-se em sítios determinados, podendo fazer-se uma avaliação individual.) </a:t>
            </a:r>
            <a:endParaRPr lang="pt-PT" sz="2000" dirty="0" smtClean="0">
              <a:latin typeface="Comic Sans MS" panose="030F0702030302020204" pitchFamily="66" charset="0"/>
            </a:endParaRPr>
          </a:p>
          <a:p>
            <a:pPr lvl="2">
              <a:buClr>
                <a:srgbClr val="CE791C"/>
              </a:buClr>
              <a:buFontTx/>
              <a:buChar char="-"/>
            </a:pPr>
            <a:r>
              <a:rPr lang="pt-PT" dirty="0" smtClean="0">
                <a:latin typeface="Comic Sans MS" panose="030F0702030302020204" pitchFamily="66" charset="0"/>
              </a:rPr>
              <a:t>Exemplo</a:t>
            </a:r>
            <a:r>
              <a:rPr lang="pt-PT" dirty="0">
                <a:latin typeface="Comic Sans MS" panose="030F0702030302020204" pitchFamily="66" charset="0"/>
              </a:rPr>
              <a:t>: indústrias, centros urbanos.</a:t>
            </a:r>
          </a:p>
          <a:p>
            <a:pPr lvl="2"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5405339" y="6515100"/>
            <a:ext cx="1241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Indústrias.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m 8" descr="http://3.bp.blogspot.com/_vbaZmMZmgXo/Sh7S1cVFRII/AAAAAAAAAAM/IC5Z7vuArLk/s320/hyhujk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1" y="3997718"/>
            <a:ext cx="3335339" cy="233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 descr="http://www.hibridosyelectricos.com/media/hibridos/images/stories/noticias/Wolfsburg_VW-Wer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997718"/>
            <a:ext cx="3441700" cy="233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81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http://s2.glbimg.com/YsloDRZ1NBWE9farbHTd1BatBYF_Zbiy7tvo3QQnq5NIoz-HdGixxa_8qOZvMp3w/s.glbimg.com/jo/g1/f/original/2013/01/16/lixo_japa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23" y="3619499"/>
            <a:ext cx="3607378" cy="2454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 descr="http://www.melhoramiga.com.br/wp-content/uploads/2012/06/transito-stres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8" y="3619500"/>
            <a:ext cx="3416302" cy="2454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282575"/>
            <a:ext cx="11454244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08410"/>
            <a:ext cx="7569201" cy="82465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Fontes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 poluição das águas e dos solos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94797" y="2033835"/>
            <a:ext cx="9862127" cy="2919165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 smtClean="0">
                <a:solidFill>
                  <a:srgbClr val="FFC000"/>
                </a:solidFill>
              </a:rPr>
              <a:t>- </a:t>
            </a:r>
            <a:r>
              <a:rPr lang="pt-PT" sz="2000" dirty="0" smtClean="0">
                <a:latin typeface="Comic Sans MS" panose="030F0702030302020204" pitchFamily="66" charset="0"/>
              </a:rPr>
              <a:t>Difusas </a:t>
            </a:r>
            <a:r>
              <a:rPr lang="pt-PT" sz="2000" dirty="0">
                <a:latin typeface="Comic Sans MS" panose="030F0702030302020204" pitchFamily="66" charset="0"/>
              </a:rPr>
              <a:t>(encontram-se dispersas no espaço, logo dificilmente se consegue fazer uma avaliação individual).</a:t>
            </a:r>
          </a:p>
          <a:p>
            <a:pPr marL="0" indent="0">
              <a:buNone/>
            </a:pPr>
            <a:r>
              <a:rPr lang="pt-PT" sz="2000" dirty="0" smtClean="0">
                <a:latin typeface="Comic Sans MS" panose="030F0702030302020204" pitchFamily="66" charset="0"/>
              </a:rPr>
              <a:t>	</a:t>
            </a:r>
            <a:r>
              <a:rPr lang="pt-PT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-</a:t>
            </a:r>
            <a:r>
              <a:rPr lang="pt-PT" sz="2000" dirty="0" smtClean="0">
                <a:latin typeface="Comic Sans MS" panose="030F0702030302020204" pitchFamily="66" charset="0"/>
              </a:rPr>
              <a:t> </a:t>
            </a:r>
            <a:r>
              <a:rPr lang="pt-PT" sz="1600" dirty="0" smtClean="0">
                <a:latin typeface="Comic Sans MS" panose="030F0702030302020204" pitchFamily="66" charset="0"/>
              </a:rPr>
              <a:t>Exemplo</a:t>
            </a:r>
            <a:r>
              <a:rPr lang="pt-PT" sz="1600" dirty="0">
                <a:latin typeface="Comic Sans MS" panose="030F0702030302020204" pitchFamily="66" charset="0"/>
              </a:rPr>
              <a:t>: gases emitidos pelos automóveis ou dos resíduos deixados pelos lixos acumulados.</a:t>
            </a:r>
          </a:p>
          <a:p>
            <a:pPr>
              <a:buClr>
                <a:srgbClr val="CE791C"/>
              </a:buClr>
              <a:buFont typeface="Courier New" panose="02070309020205020404" pitchFamily="49" charset="0"/>
              <a:buChar char="o"/>
            </a:pPr>
            <a:endParaRPr lang="pt-PT" dirty="0" smtClean="0"/>
          </a:p>
        </p:txBody>
      </p:sp>
      <p:sp>
        <p:nvSpPr>
          <p:cNvPr id="7" name="Botão de ação: Avançar ou Próximo 6">
            <a:hlinkClick r:id="" action="ppaction://hlinkshowjump?jump=nextslide" highlightClick="1"/>
          </p:cNvPr>
          <p:cNvSpPr/>
          <p:nvPr/>
        </p:nvSpPr>
        <p:spPr>
          <a:xfrm>
            <a:off x="254000" y="6074067"/>
            <a:ext cx="533400" cy="441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2900563" y="6277706"/>
            <a:ext cx="2060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Trânsito automovel.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976303" y="6277706"/>
            <a:ext cx="1871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Lixos acumulados.</a:t>
            </a:r>
            <a:endParaRPr lang="pt-PT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2015</Words>
  <Application>Microsoft Office PowerPoint</Application>
  <PresentationFormat>Widescreen</PresentationFormat>
  <Paragraphs>304</Paragraphs>
  <Slides>52</Slides>
  <Notes>50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8" baseType="lpstr">
      <vt:lpstr>Arial</vt:lpstr>
      <vt:lpstr>Bradley Hand ITC</vt:lpstr>
      <vt:lpstr>Comic Sans MS</vt:lpstr>
      <vt:lpstr>Corbel</vt:lpstr>
      <vt:lpstr>Courier New</vt:lpstr>
      <vt:lpstr>Ecology 16x9</vt:lpstr>
      <vt:lpstr>Poluição das águas e dos solos</vt:lpstr>
      <vt:lpstr>Índice</vt:lpstr>
      <vt:lpstr>Introdução</vt:lpstr>
      <vt:lpstr> Definição do Conceito de poluição:     - das águas;    - dos solos. </vt:lpstr>
      <vt:lpstr>Poluição das águas</vt:lpstr>
      <vt:lpstr>Poluição dos solos</vt:lpstr>
      <vt:lpstr>Fontes de poluição das águas e dos solos</vt:lpstr>
      <vt:lpstr>Fontes de poluição das águas e dos solos</vt:lpstr>
      <vt:lpstr>Fontes de poluição das águas e dos solos</vt:lpstr>
      <vt:lpstr>Fontes de poluição das águas e dos solos</vt:lpstr>
      <vt:lpstr>Fontes de poluição das águas e dos solos</vt:lpstr>
      <vt:lpstr>Formas de poluição das águas e dos solos</vt:lpstr>
      <vt:lpstr>Formas de poluição das águas e dos solos</vt:lpstr>
      <vt:lpstr>Formas de poluição das águas e dos solos</vt:lpstr>
      <vt:lpstr>Formas de poluição das águas e dos solos</vt:lpstr>
      <vt:lpstr>Formas de poluição das águas e dos solos</vt:lpstr>
      <vt:lpstr>Desperdicios resultantes da actividade humana</vt:lpstr>
      <vt:lpstr>Desperdicios resultantes da actividade humana</vt:lpstr>
      <vt:lpstr>Desperdicios resultantes da actividade humana</vt:lpstr>
      <vt:lpstr>Desperdicios resultantes da actividade humana</vt:lpstr>
      <vt:lpstr>O que é o lixo doméstico?</vt:lpstr>
      <vt:lpstr>O que é o lixo hospitalar?</vt:lpstr>
      <vt:lpstr>O que é o lixo industrial?</vt:lpstr>
      <vt:lpstr>O que é o lixo comercial?</vt:lpstr>
      <vt:lpstr>O que é o lixo público?</vt:lpstr>
      <vt:lpstr>O que é o lixo especial?</vt:lpstr>
      <vt:lpstr> Residuos Urbanos Domésticos </vt:lpstr>
      <vt:lpstr>Residuos Urbanos</vt:lpstr>
      <vt:lpstr>Produção de Residuos Urbanos</vt:lpstr>
      <vt:lpstr>Caracterização física dos Residuos Urbanos</vt:lpstr>
      <vt:lpstr>Tempo de degradação dos Resíduos </vt:lpstr>
      <vt:lpstr>O primeiro plano para a redução dos Resíduos Sólidos Urbanos</vt:lpstr>
      <vt:lpstr> Definição do Conceito de:     - lixeira;    - aterro. </vt:lpstr>
      <vt:lpstr>Definição de lixeira</vt:lpstr>
      <vt:lpstr>Definição de aterro</vt:lpstr>
      <vt:lpstr>Tipos de aterro</vt:lpstr>
      <vt:lpstr>Configuração de um aterro</vt:lpstr>
      <vt:lpstr>Diferentes formas de aterro</vt:lpstr>
      <vt:lpstr>Como seleccionar o local adequado para a construção de um aterro</vt:lpstr>
      <vt:lpstr>As cinco etapas</vt:lpstr>
      <vt:lpstr>Aspetos gerais</vt:lpstr>
      <vt:lpstr>Objectivos</vt:lpstr>
      <vt:lpstr>O porquê de escolher um local adequado?</vt:lpstr>
      <vt:lpstr>Problemas induzidos por má construção de aterros</vt:lpstr>
      <vt:lpstr> Soluções para a diminuição da poluição:     - das águas; - dos solos </vt:lpstr>
      <vt:lpstr>Soluções para a diminuição da poluição  das águas</vt:lpstr>
      <vt:lpstr>Soluções para a diminuição da poluição  das águas</vt:lpstr>
      <vt:lpstr>Soluções para a diminuição da poluição  dos solos</vt:lpstr>
      <vt:lpstr>Soluções para a diminuição da poluição  dos solos</vt:lpstr>
      <vt:lpstr>Conclusão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Diana</cp:lastModifiedBy>
  <cp:revision>45</cp:revision>
  <dcterms:created xsi:type="dcterms:W3CDTF">2014-04-17T22:24:41Z</dcterms:created>
  <dcterms:modified xsi:type="dcterms:W3CDTF">2014-10-01T16:31:00Z</dcterms:modified>
</cp:coreProperties>
</file>